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4" r:id="rId2"/>
    <p:sldId id="285" r:id="rId3"/>
    <p:sldId id="286" r:id="rId4"/>
    <p:sldId id="287" r:id="rId5"/>
    <p:sldId id="272" r:id="rId6"/>
    <p:sldId id="273" r:id="rId7"/>
    <p:sldId id="268" r:id="rId8"/>
    <p:sldId id="265" r:id="rId9"/>
    <p:sldId id="267" r:id="rId10"/>
    <p:sldId id="274" r:id="rId11"/>
    <p:sldId id="275" r:id="rId12"/>
    <p:sldId id="277" r:id="rId13"/>
    <p:sldId id="278" r:id="rId14"/>
    <p:sldId id="279" r:id="rId15"/>
    <p:sldId id="280" r:id="rId16"/>
    <p:sldId id="283" r:id="rId17"/>
    <p:sldId id="263" r:id="rId18"/>
    <p:sldId id="260"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8DA"/>
    <a:srgbClr val="FF00FF"/>
    <a:srgbClr val="E4CDCA"/>
    <a:srgbClr val="CCCCFF"/>
    <a:srgbClr val="FFCCCC"/>
    <a:srgbClr val="FF3399"/>
    <a:srgbClr val="F9CB99"/>
    <a:srgbClr val="E8B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23" autoAdjust="0"/>
    <p:restoredTop sz="94660"/>
  </p:normalViewPr>
  <p:slideViewPr>
    <p:cSldViewPr snapToGrid="0">
      <p:cViewPr varScale="1">
        <p:scale>
          <a:sx n="68" d="100"/>
          <a:sy n="68" d="100"/>
        </p:scale>
        <p:origin x="56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832AD0-1A55-46CE-A32E-CD71B44A722A}" type="datetimeFigureOut">
              <a:rPr lang="en-US" smtClean="0"/>
              <a:t>9/9/2020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9B481-80BB-40C4-B015-F45433FCF5E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57245-F982-48C8-B6C8-B9F6291D091F}" type="slidenum">
              <a:rPr lang="en-US" smtClean="0"/>
              <a:pPr/>
              <a:t>2</a:t>
            </a:fld>
            <a:endParaRPr lang="en-US"/>
          </a:p>
        </p:txBody>
      </p:sp>
    </p:spTree>
    <p:extLst>
      <p:ext uri="{BB962C8B-B14F-4D97-AF65-F5344CB8AC3E}">
        <p14:creationId xmlns:p14="http://schemas.microsoft.com/office/powerpoint/2010/main" val="3230886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57245-F982-48C8-B6C8-B9F6291D091F}" type="slidenum">
              <a:rPr lang="en-US" smtClean="0"/>
              <a:pPr/>
              <a:t>3</a:t>
            </a:fld>
            <a:endParaRPr lang="en-US"/>
          </a:p>
        </p:txBody>
      </p:sp>
    </p:spTree>
    <p:extLst>
      <p:ext uri="{BB962C8B-B14F-4D97-AF65-F5344CB8AC3E}">
        <p14:creationId xmlns:p14="http://schemas.microsoft.com/office/powerpoint/2010/main" val="290638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62153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2619431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17757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110425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128230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92955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12253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2443070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413926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322502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8A1EF5-9F0F-4B26-BF45-6FAB266796E2}" type="datetimeFigureOut">
              <a:rPr lang="en-US" smtClean="0"/>
              <a:pPr/>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3060054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8A1EF5-9F0F-4B26-BF45-6FAB266796E2}" type="datetimeFigureOut">
              <a:rPr lang="en-US" smtClean="0"/>
              <a:pPr/>
              <a:t>9/9/2020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C6678-8B2A-42BC-B90D-F4278A53DEC0}" type="slidenum">
              <a:rPr lang="en-US" smtClean="0"/>
              <a:pPr/>
              <a:t>‹#›</a:t>
            </a:fld>
            <a:endParaRPr lang="en-US" dirty="0"/>
          </a:p>
        </p:txBody>
      </p:sp>
    </p:spTree>
    <p:extLst>
      <p:ext uri="{BB962C8B-B14F-4D97-AF65-F5344CB8AC3E}">
        <p14:creationId xmlns:p14="http://schemas.microsoft.com/office/powerpoint/2010/main" val="1109636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ell.stackexchange.com/questions/88388/what-do-folded-hands-look-like" TargetMode="External"/><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Namaste_namaskar.jpg" TargetMode="External"/><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hyperlink" Target="http://mamaiswitch.blogspot.com/2012/08/namaste.html" TargetMode="Externa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619" y="535709"/>
            <a:ext cx="11748654" cy="553357"/>
          </a:xfrm>
          <a:prstGeom prst="rect">
            <a:avLst/>
          </a:prstGeom>
        </p:spPr>
        <p:txBody>
          <a:bodyPr wrap="square">
            <a:spAutoFit/>
          </a:bodyPr>
          <a:lstStyle/>
          <a:p>
            <a:pPr algn="ctr">
              <a:lnSpc>
                <a:spcPct val="107000"/>
              </a:lnSpc>
              <a:buSzPts val="1000"/>
              <a:tabLst>
                <a:tab pos="457200" algn="l"/>
              </a:tabLst>
            </a:pPr>
            <a:r>
              <a:rPr lang="en-US" sz="2800" b="1" dirty="0"/>
              <a:t>Partners in World Mission Webinar: Insights from Bangladesh and Japan</a:t>
            </a:r>
            <a:endParaRPr lang="en-US" sz="2800" dirty="0"/>
          </a:p>
        </p:txBody>
      </p:sp>
      <p:sp>
        <p:nvSpPr>
          <p:cNvPr id="4" name="Rectangle 3"/>
          <p:cNvSpPr/>
          <p:nvPr/>
        </p:nvSpPr>
        <p:spPr>
          <a:xfrm>
            <a:off x="471055" y="2189018"/>
            <a:ext cx="11416145" cy="3616759"/>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r>
              <a:rPr lang="en-US" sz="4800" dirty="0">
                <a:solidFill>
                  <a:srgbClr val="FF0000"/>
                </a:solidFill>
                <a:latin typeface="Georgia" panose="02040502050405020303" pitchFamily="18" charset="0"/>
                <a:ea typeface="Times New Roman" panose="02020603050405020304" pitchFamily="18" charset="0"/>
                <a:cs typeface="Times New Roman" panose="02020603050405020304" pitchFamily="18" charset="0"/>
              </a:rPr>
              <a:t> </a:t>
            </a:r>
            <a:r>
              <a:rPr lang="en-US" sz="48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Church of Bangladesh</a:t>
            </a:r>
          </a:p>
          <a:p>
            <a:pPr marR="0" lvl="0" algn="ctr">
              <a:lnSpc>
                <a:spcPct val="107000"/>
              </a:lnSpc>
              <a:spcBef>
                <a:spcPts val="0"/>
              </a:spcBef>
              <a:spcAft>
                <a:spcPts val="0"/>
              </a:spcAft>
              <a:buSzPts val="1000"/>
              <a:tabLst>
                <a:tab pos="457200" algn="l"/>
              </a:tabLst>
            </a:pPr>
            <a:endParaRPr lang="en-US" sz="2800" dirty="0">
              <a:solidFill>
                <a:srgbClr val="FF0000"/>
              </a:solidFill>
              <a:latin typeface="Georgia" panose="02040502050405020303" pitchFamily="18" charset="0"/>
              <a:ea typeface="Times New Roman" panose="02020603050405020304" pitchFamily="18" charset="0"/>
              <a:cs typeface="Times New Roman" panose="02020603050405020304" pitchFamily="18" charset="0"/>
            </a:endParaRPr>
          </a:p>
          <a:p>
            <a:pPr marR="0" lvl="0" algn="ctr">
              <a:lnSpc>
                <a:spcPct val="107000"/>
              </a:lnSpc>
              <a:spcBef>
                <a:spcPts val="0"/>
              </a:spcBef>
              <a:spcAft>
                <a:spcPts val="0"/>
              </a:spcAft>
              <a:buSzPts val="1000"/>
              <a:tabLst>
                <a:tab pos="457200" algn="l"/>
              </a:tabLst>
            </a:pPr>
            <a:r>
              <a:rPr lang="en-US" sz="2800" dirty="0">
                <a:solidFill>
                  <a:srgbClr val="7030A0"/>
                </a:solidFill>
                <a:latin typeface="Georgia" panose="02040502050405020303" pitchFamily="18" charset="0"/>
                <a:ea typeface="Times New Roman" panose="02020603050405020304" pitchFamily="18" charset="0"/>
                <a:cs typeface="Times New Roman" panose="02020603050405020304" pitchFamily="18" charset="0"/>
              </a:rPr>
              <a:t>Presented by: Bishop </a:t>
            </a:r>
            <a:r>
              <a:rPr lang="en-US" sz="2800" dirty="0" err="1">
                <a:solidFill>
                  <a:srgbClr val="7030A0"/>
                </a:solidFill>
                <a:latin typeface="Georgia" panose="02040502050405020303" pitchFamily="18" charset="0"/>
                <a:ea typeface="Times New Roman" panose="02020603050405020304" pitchFamily="18" charset="0"/>
                <a:cs typeface="Times New Roman" panose="02020603050405020304" pitchFamily="18" charset="0"/>
              </a:rPr>
              <a:t>Shourabh</a:t>
            </a:r>
            <a:r>
              <a:rPr lang="en-US" sz="2800" dirty="0">
                <a:solidFill>
                  <a:srgbClr val="7030A0"/>
                </a:solidFill>
                <a:latin typeface="Georgia" panose="02040502050405020303"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Georgia" panose="02040502050405020303" pitchFamily="18" charset="0"/>
                <a:ea typeface="Times New Roman" panose="02020603050405020304" pitchFamily="18" charset="0"/>
                <a:cs typeface="Times New Roman" panose="02020603050405020304" pitchFamily="18" charset="0"/>
              </a:rPr>
              <a:t>Pholia</a:t>
            </a:r>
            <a:endParaRPr lang="en-US" sz="2800" dirty="0">
              <a:solidFill>
                <a:srgbClr val="7030A0"/>
              </a:solidFill>
              <a:latin typeface="Georgia" panose="02040502050405020303" pitchFamily="18" charset="0"/>
              <a:ea typeface="Times New Roman" panose="02020603050405020304" pitchFamily="18" charset="0"/>
              <a:cs typeface="Times New Roman" panose="02020603050405020304" pitchFamily="18" charset="0"/>
            </a:endParaRPr>
          </a:p>
          <a:p>
            <a:pPr marR="0" lvl="0" algn="ctr">
              <a:lnSpc>
                <a:spcPct val="107000"/>
              </a:lnSpc>
              <a:spcBef>
                <a:spcPts val="0"/>
              </a:spcBef>
              <a:spcAft>
                <a:spcPts val="0"/>
              </a:spcAft>
              <a:buSzPts val="1000"/>
              <a:tabLst>
                <a:tab pos="457200" algn="l"/>
              </a:tabLst>
            </a:pPr>
            <a:r>
              <a:rPr lang="en-US" sz="2800" dirty="0">
                <a:solidFill>
                  <a:srgbClr val="7030A0"/>
                </a:solidFill>
                <a:latin typeface="Georgia" panose="02040502050405020303" pitchFamily="18" charset="0"/>
                <a:ea typeface="Times New Roman" panose="02020603050405020304" pitchFamily="18" charset="0"/>
                <a:cs typeface="Times New Roman" panose="02020603050405020304" pitchFamily="18" charset="0"/>
              </a:rPr>
              <a:t>And</a:t>
            </a:r>
          </a:p>
          <a:p>
            <a:pPr marR="0" lvl="0" algn="ctr">
              <a:lnSpc>
                <a:spcPct val="107000"/>
              </a:lnSpc>
              <a:spcBef>
                <a:spcPts val="0"/>
              </a:spcBef>
              <a:spcAft>
                <a:spcPts val="0"/>
              </a:spcAft>
              <a:buSzPts val="1000"/>
              <a:tabLst>
                <a:tab pos="457200" algn="l"/>
              </a:tabLst>
            </a:pPr>
            <a:r>
              <a:rPr lang="en-US" sz="2800" dirty="0" err="1">
                <a:solidFill>
                  <a:srgbClr val="7030A0"/>
                </a:solidFill>
                <a:latin typeface="Georgia" panose="02040502050405020303" pitchFamily="18" charset="0"/>
                <a:ea typeface="Times New Roman" panose="02020603050405020304" pitchFamily="18" charset="0"/>
                <a:cs typeface="Times New Roman" panose="02020603050405020304" pitchFamily="18" charset="0"/>
              </a:rPr>
              <a:t>Suchitra</a:t>
            </a:r>
            <a:r>
              <a:rPr lang="en-US" sz="2800" dirty="0">
                <a:solidFill>
                  <a:srgbClr val="7030A0"/>
                </a:solidFill>
                <a:latin typeface="Georgia" panose="02040502050405020303"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Georgia" panose="02040502050405020303" pitchFamily="18" charset="0"/>
                <a:ea typeface="Times New Roman" panose="02020603050405020304" pitchFamily="18" charset="0"/>
                <a:cs typeface="Times New Roman" panose="02020603050405020304" pitchFamily="18" charset="0"/>
              </a:rPr>
              <a:t>Behera</a:t>
            </a:r>
            <a:r>
              <a:rPr lang="en-US" sz="2800" dirty="0">
                <a:solidFill>
                  <a:srgbClr val="7030A0"/>
                </a:solidFill>
                <a:latin typeface="Georgia" panose="02040502050405020303" pitchFamily="18" charset="0"/>
                <a:ea typeface="Times New Roman" panose="02020603050405020304" pitchFamily="18" charset="0"/>
                <a:cs typeface="Times New Roman" panose="02020603050405020304" pitchFamily="18" charset="0"/>
              </a:rPr>
              <a:t>  </a:t>
            </a:r>
          </a:p>
          <a:p>
            <a:pPr marR="0" lvl="0" algn="ctr">
              <a:lnSpc>
                <a:spcPct val="107000"/>
              </a:lnSpc>
              <a:spcBef>
                <a:spcPts val="0"/>
              </a:spcBef>
              <a:spcAft>
                <a:spcPts val="0"/>
              </a:spcAft>
              <a:buSzPts val="1000"/>
              <a:tabLst>
                <a:tab pos="457200" algn="l"/>
              </a:tabLst>
            </a:pPr>
            <a:endParaRPr lang="en-US" sz="2800" dirty="0">
              <a:solidFill>
                <a:srgbClr val="FF0000"/>
              </a:solidFill>
              <a:latin typeface="Georgia" panose="02040502050405020303" pitchFamily="18" charset="0"/>
              <a:ea typeface="Times New Roman" panose="02020603050405020304" pitchFamily="18" charset="0"/>
              <a:cs typeface="Times New Roman" panose="02020603050405020304" pitchFamily="18" charset="0"/>
            </a:endParaRPr>
          </a:p>
          <a:p>
            <a:pPr marR="0" lvl="0" algn="ctr">
              <a:lnSpc>
                <a:spcPct val="107000"/>
              </a:lnSpc>
              <a:spcBef>
                <a:spcPts val="0"/>
              </a:spcBef>
              <a:spcAft>
                <a:spcPts val="0"/>
              </a:spcAft>
              <a:buSzPts val="1000"/>
              <a:tabLst>
                <a:tab pos="457200" algn="l"/>
              </a:tabLst>
            </a:pPr>
            <a:r>
              <a:rPr lang="en-US" sz="2800" dirty="0">
                <a:solidFill>
                  <a:schemeClr val="accent6">
                    <a:lumMod val="50000"/>
                  </a:schemeClr>
                </a:solidFill>
                <a:latin typeface="Georgia" panose="02040502050405020303" pitchFamily="18" charset="0"/>
                <a:ea typeface="Times New Roman" panose="02020603050405020304" pitchFamily="18" charset="0"/>
                <a:cs typeface="Times New Roman" panose="02020603050405020304" pitchFamily="18" charset="0"/>
              </a:rPr>
              <a:t>Date : 10</a:t>
            </a:r>
            <a:r>
              <a:rPr lang="en-US" sz="2800" baseline="30000" dirty="0">
                <a:solidFill>
                  <a:schemeClr val="accent6">
                    <a:lumMod val="50000"/>
                  </a:schemeClr>
                </a:solidFill>
                <a:latin typeface="Georgia" panose="02040502050405020303" pitchFamily="18" charset="0"/>
                <a:ea typeface="Times New Roman" panose="02020603050405020304" pitchFamily="18" charset="0"/>
                <a:cs typeface="Times New Roman" panose="02020603050405020304" pitchFamily="18" charset="0"/>
              </a:rPr>
              <a:t>th</a:t>
            </a:r>
            <a:r>
              <a:rPr lang="en-US" sz="2800" dirty="0">
                <a:solidFill>
                  <a:schemeClr val="accent6">
                    <a:lumMod val="50000"/>
                  </a:schemeClr>
                </a:solidFill>
                <a:latin typeface="Georgia" panose="02040502050405020303" pitchFamily="18" charset="0"/>
                <a:ea typeface="Times New Roman" panose="02020603050405020304" pitchFamily="18" charset="0"/>
                <a:cs typeface="Times New Roman" panose="02020603050405020304" pitchFamily="18" charset="0"/>
              </a:rPr>
              <a:t> September 2020</a:t>
            </a:r>
          </a:p>
        </p:txBody>
      </p:sp>
    </p:spTree>
    <p:extLst>
      <p:ext uri="{BB962C8B-B14F-4D97-AF65-F5344CB8AC3E}">
        <p14:creationId xmlns:p14="http://schemas.microsoft.com/office/powerpoint/2010/main" val="3250856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SUS\Desktop\Us 9.jpg"/>
          <p:cNvPicPr>
            <a:picLocks noChangeAspect="1" noChangeArrowheads="1"/>
          </p:cNvPicPr>
          <p:nvPr/>
        </p:nvPicPr>
        <p:blipFill>
          <a:blip r:embed="rId2" cstate="print"/>
          <a:srcRect/>
          <a:stretch>
            <a:fillRect/>
          </a:stretch>
        </p:blipFill>
        <p:spPr bwMode="auto">
          <a:xfrm>
            <a:off x="7486258" y="3449590"/>
            <a:ext cx="4696502" cy="3387820"/>
          </a:xfrm>
          <a:prstGeom prst="rect">
            <a:avLst/>
          </a:prstGeom>
          <a:noFill/>
        </p:spPr>
      </p:pic>
      <p:pic>
        <p:nvPicPr>
          <p:cNvPr id="4099" name="Picture 3" descr="C:\Users\ASUS\Desktop\Us 10.jpg"/>
          <p:cNvPicPr>
            <a:picLocks noChangeAspect="1" noChangeArrowheads="1"/>
          </p:cNvPicPr>
          <p:nvPr/>
        </p:nvPicPr>
        <p:blipFill>
          <a:blip r:embed="rId3" cstate="print"/>
          <a:srcRect/>
          <a:stretch>
            <a:fillRect/>
          </a:stretch>
        </p:blipFill>
        <p:spPr bwMode="auto">
          <a:xfrm>
            <a:off x="7486258" y="20590"/>
            <a:ext cx="4696503" cy="3429000"/>
          </a:xfrm>
          <a:prstGeom prst="rect">
            <a:avLst/>
          </a:prstGeom>
          <a:noFill/>
        </p:spPr>
      </p:pic>
      <p:pic>
        <p:nvPicPr>
          <p:cNvPr id="4100" name="Picture 4" descr="C:\Users\ASUS\Desktop\Us 11.jpg"/>
          <p:cNvPicPr>
            <a:picLocks noChangeAspect="1" noChangeArrowheads="1"/>
          </p:cNvPicPr>
          <p:nvPr/>
        </p:nvPicPr>
        <p:blipFill>
          <a:blip r:embed="rId4" cstate="print"/>
          <a:srcRect/>
          <a:stretch>
            <a:fillRect/>
          </a:stretch>
        </p:blipFill>
        <p:spPr bwMode="auto">
          <a:xfrm>
            <a:off x="0" y="3429000"/>
            <a:ext cx="4544546" cy="3429000"/>
          </a:xfrm>
          <a:prstGeom prst="rect">
            <a:avLst/>
          </a:prstGeom>
          <a:noFill/>
        </p:spPr>
      </p:pic>
      <p:pic>
        <p:nvPicPr>
          <p:cNvPr id="1026" name="Picture 1">
            <a:extLst>
              <a:ext uri="{FF2B5EF4-FFF2-40B4-BE49-F238E27FC236}">
                <a16:creationId xmlns:a16="http://schemas.microsoft.com/office/drawing/2014/main" id="{91BB321F-07C2-4D68-B3A6-5EDAAD451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278" t="22960" r="34830" b="32104"/>
          <a:stretch>
            <a:fillRect/>
          </a:stretch>
        </p:blipFill>
        <p:spPr bwMode="auto">
          <a:xfrm>
            <a:off x="4544545" y="0"/>
            <a:ext cx="2941712" cy="276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77234F5-5B76-4788-BE28-CC16D7883EDB}"/>
              </a:ext>
            </a:extLst>
          </p:cNvPr>
          <p:cNvPicPr/>
          <p:nvPr/>
        </p:nvPicPr>
        <p:blipFill rotWithShape="1">
          <a:blip r:embed="rId6"/>
          <a:srcRect l="26365" t="17552" r="28485" b="23158"/>
          <a:stretch/>
        </p:blipFill>
        <p:spPr bwMode="auto">
          <a:xfrm>
            <a:off x="4544546" y="3751926"/>
            <a:ext cx="2941711" cy="3106074"/>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0BA91A5D-FF5A-4C50-88A1-F01E4BC96F12}"/>
              </a:ext>
            </a:extLst>
          </p:cNvPr>
          <p:cNvSpPr txBox="1"/>
          <p:nvPr/>
        </p:nvSpPr>
        <p:spPr>
          <a:xfrm>
            <a:off x="4705742" y="2903375"/>
            <a:ext cx="2538337" cy="707886"/>
          </a:xfrm>
          <a:prstGeom prst="rect">
            <a:avLst/>
          </a:prstGeom>
          <a:solidFill>
            <a:srgbClr val="E4CDCA"/>
          </a:solidFill>
        </p:spPr>
        <p:txBody>
          <a:bodyPr wrap="square" rtlCol="0">
            <a:spAutoFit/>
          </a:bodyPr>
          <a:lstStyle/>
          <a:p>
            <a:pPr algn="ctr"/>
            <a:r>
              <a:rPr lang="en-US" sz="4000" b="1" dirty="0">
                <a:solidFill>
                  <a:srgbClr val="0A28DA"/>
                </a:solidFill>
              </a:rPr>
              <a:t>CBCHNP </a:t>
            </a:r>
          </a:p>
        </p:txBody>
      </p:sp>
      <p:pic>
        <p:nvPicPr>
          <p:cNvPr id="1028" name="Picture 1">
            <a:extLst>
              <a:ext uri="{FF2B5EF4-FFF2-40B4-BE49-F238E27FC236}">
                <a16:creationId xmlns:a16="http://schemas.microsoft.com/office/drawing/2014/main" id="{E8604BD2-C5A5-4123-861B-BF6C3BF2E1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9636" t="10815" r="24573" b="12144"/>
          <a:stretch>
            <a:fillRect/>
          </a:stretch>
        </p:blipFill>
        <p:spPr bwMode="auto">
          <a:xfrm>
            <a:off x="6350" y="3174"/>
            <a:ext cx="4296016" cy="33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fade">
                                      <p:cBhvr>
                                        <p:cTn id="28" dur="1000"/>
                                        <p:tgtEl>
                                          <p:spTgt spid="4099"/>
                                        </p:tgtEl>
                                      </p:cBhvr>
                                    </p:animEffect>
                                    <p:anim calcmode="lin" valueType="num">
                                      <p:cBhvr>
                                        <p:cTn id="29" dur="1000" fill="hold"/>
                                        <p:tgtEl>
                                          <p:spTgt spid="4099"/>
                                        </p:tgtEl>
                                        <p:attrNameLst>
                                          <p:attrName>ppt_x</p:attrName>
                                        </p:attrNameLst>
                                      </p:cBhvr>
                                      <p:tavLst>
                                        <p:tav tm="0">
                                          <p:val>
                                            <p:strVal val="#ppt_x"/>
                                          </p:val>
                                        </p:tav>
                                        <p:tav tm="100000">
                                          <p:val>
                                            <p:strVal val="#ppt_x"/>
                                          </p:val>
                                        </p:tav>
                                      </p:tavLst>
                                    </p:anim>
                                    <p:anim calcmode="lin" valueType="num">
                                      <p:cBhvr>
                                        <p:cTn id="30"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100"/>
                                        </p:tgtEl>
                                        <p:attrNameLst>
                                          <p:attrName>style.visibility</p:attrName>
                                        </p:attrNameLst>
                                      </p:cBhvr>
                                      <p:to>
                                        <p:strVal val="visible"/>
                                      </p:to>
                                    </p:set>
                                    <p:animEffect transition="in" filter="fade">
                                      <p:cBhvr>
                                        <p:cTn id="35" dur="1000"/>
                                        <p:tgtEl>
                                          <p:spTgt spid="4100"/>
                                        </p:tgtEl>
                                      </p:cBhvr>
                                    </p:animEffect>
                                    <p:anim calcmode="lin" valueType="num">
                                      <p:cBhvr>
                                        <p:cTn id="36" dur="1000" fill="hold"/>
                                        <p:tgtEl>
                                          <p:spTgt spid="4100"/>
                                        </p:tgtEl>
                                        <p:attrNameLst>
                                          <p:attrName>ppt_x</p:attrName>
                                        </p:attrNameLst>
                                      </p:cBhvr>
                                      <p:tavLst>
                                        <p:tav tm="0">
                                          <p:val>
                                            <p:strVal val="#ppt_x"/>
                                          </p:val>
                                        </p:tav>
                                        <p:tav tm="100000">
                                          <p:val>
                                            <p:strVal val="#ppt_x"/>
                                          </p:val>
                                        </p:tav>
                                      </p:tavLst>
                                    </p:anim>
                                    <p:anim calcmode="lin" valueType="num">
                                      <p:cBhvr>
                                        <p:cTn id="37"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098"/>
                                        </p:tgtEl>
                                        <p:attrNameLst>
                                          <p:attrName>style.visibility</p:attrName>
                                        </p:attrNameLst>
                                      </p:cBhvr>
                                      <p:to>
                                        <p:strVal val="visible"/>
                                      </p:to>
                                    </p:set>
                                    <p:animEffect transition="in" filter="fade">
                                      <p:cBhvr>
                                        <p:cTn id="49" dur="1000"/>
                                        <p:tgtEl>
                                          <p:spTgt spid="4098"/>
                                        </p:tgtEl>
                                      </p:cBhvr>
                                    </p:animEffect>
                                    <p:anim calcmode="lin" valueType="num">
                                      <p:cBhvr>
                                        <p:cTn id="50" dur="1000" fill="hold"/>
                                        <p:tgtEl>
                                          <p:spTgt spid="4098"/>
                                        </p:tgtEl>
                                        <p:attrNameLst>
                                          <p:attrName>ppt_x</p:attrName>
                                        </p:attrNameLst>
                                      </p:cBhvr>
                                      <p:tavLst>
                                        <p:tav tm="0">
                                          <p:val>
                                            <p:strVal val="#ppt_x"/>
                                          </p:val>
                                        </p:tav>
                                        <p:tav tm="100000">
                                          <p:val>
                                            <p:strVal val="#ppt_x"/>
                                          </p:val>
                                        </p:tav>
                                      </p:tavLst>
                                    </p:anim>
                                    <p:anim calcmode="lin" valueType="num">
                                      <p:cBhvr>
                                        <p:cTn id="5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863" y="169950"/>
            <a:ext cx="11443855" cy="1781513"/>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r>
              <a:rPr lang="en-US" sz="3600" b="1" dirty="0">
                <a:solidFill>
                  <a:srgbClr val="0A28DA"/>
                </a:solidFill>
                <a:latin typeface="Georgia" panose="02040502050405020303" pitchFamily="18" charset="0"/>
                <a:ea typeface="Times New Roman" panose="02020603050405020304" pitchFamily="18" charset="0"/>
                <a:cs typeface="Times New Roman" panose="02020603050405020304" pitchFamily="18" charset="0"/>
              </a:rPr>
              <a:t>Community Based Clinic Health &amp; Nutrition Program</a:t>
            </a:r>
          </a:p>
          <a:p>
            <a:pPr marR="0" lvl="0" algn="ctr">
              <a:lnSpc>
                <a:spcPct val="107000"/>
              </a:lnSpc>
              <a:spcBef>
                <a:spcPts val="0"/>
              </a:spcBef>
              <a:spcAft>
                <a:spcPts val="0"/>
              </a:spcAft>
              <a:buSzPts val="1000"/>
              <a:tabLst>
                <a:tab pos="457200" algn="l"/>
              </a:tabLst>
            </a:pPr>
            <a:endParaRPr lang="en-US" sz="3200" dirty="0"/>
          </a:p>
        </p:txBody>
      </p:sp>
      <p:pic>
        <p:nvPicPr>
          <p:cNvPr id="5122" name="Picture 2" descr="C:\Users\ASUS\Desktop\Us 12.jpg"/>
          <p:cNvPicPr>
            <a:picLocks noChangeAspect="1" noChangeArrowheads="1"/>
          </p:cNvPicPr>
          <p:nvPr/>
        </p:nvPicPr>
        <p:blipFill>
          <a:blip r:embed="rId2" cstate="print"/>
          <a:srcRect/>
          <a:stretch>
            <a:fillRect/>
          </a:stretch>
        </p:blipFill>
        <p:spPr bwMode="auto">
          <a:xfrm>
            <a:off x="-1" y="1638732"/>
            <a:ext cx="2320753" cy="3158899"/>
          </a:xfrm>
          <a:prstGeom prst="rect">
            <a:avLst/>
          </a:prstGeom>
          <a:noFill/>
        </p:spPr>
      </p:pic>
      <p:pic>
        <p:nvPicPr>
          <p:cNvPr id="5123" name="Picture 3" descr="C:\Users\ASUS\Desktop\Us 13.jpg"/>
          <p:cNvPicPr>
            <a:picLocks noChangeAspect="1" noChangeArrowheads="1"/>
          </p:cNvPicPr>
          <p:nvPr/>
        </p:nvPicPr>
        <p:blipFill>
          <a:blip r:embed="rId3" cstate="print"/>
          <a:srcRect/>
          <a:stretch>
            <a:fillRect/>
          </a:stretch>
        </p:blipFill>
        <p:spPr bwMode="auto">
          <a:xfrm>
            <a:off x="7444513" y="1655105"/>
            <a:ext cx="2336795" cy="3151764"/>
          </a:xfrm>
          <a:prstGeom prst="rect">
            <a:avLst/>
          </a:prstGeom>
          <a:noFill/>
        </p:spPr>
      </p:pic>
      <p:pic>
        <p:nvPicPr>
          <p:cNvPr id="5124" name="Picture 4" descr="C:\Users\ASUS\Desktop\Us 14.jpg"/>
          <p:cNvPicPr>
            <a:picLocks noChangeAspect="1" noChangeArrowheads="1"/>
          </p:cNvPicPr>
          <p:nvPr/>
        </p:nvPicPr>
        <p:blipFill>
          <a:blip r:embed="rId4" cstate="print"/>
          <a:srcRect/>
          <a:stretch>
            <a:fillRect/>
          </a:stretch>
        </p:blipFill>
        <p:spPr bwMode="auto">
          <a:xfrm>
            <a:off x="2334373" y="1644073"/>
            <a:ext cx="2320754" cy="3169906"/>
          </a:xfrm>
          <a:prstGeom prst="rect">
            <a:avLst/>
          </a:prstGeom>
          <a:noFill/>
        </p:spPr>
      </p:pic>
      <p:pic>
        <p:nvPicPr>
          <p:cNvPr id="5125" name="Picture 5" descr="C:\Users\ASUS\Desktop\Us 15.jpg"/>
          <p:cNvPicPr>
            <a:picLocks noChangeAspect="1" noChangeArrowheads="1"/>
          </p:cNvPicPr>
          <p:nvPr/>
        </p:nvPicPr>
        <p:blipFill>
          <a:blip r:embed="rId5" cstate="print"/>
          <a:srcRect/>
          <a:stretch>
            <a:fillRect/>
          </a:stretch>
        </p:blipFill>
        <p:spPr bwMode="auto">
          <a:xfrm>
            <a:off x="9842161" y="1634835"/>
            <a:ext cx="2155875" cy="3156200"/>
          </a:xfrm>
          <a:prstGeom prst="rect">
            <a:avLst/>
          </a:prstGeom>
          <a:noFill/>
        </p:spPr>
      </p:pic>
      <p:pic>
        <p:nvPicPr>
          <p:cNvPr id="5126" name="Picture 6" descr="C:\Users\ASUS\Desktop\Us 16.jpg"/>
          <p:cNvPicPr>
            <a:picLocks noChangeAspect="1" noChangeArrowheads="1"/>
          </p:cNvPicPr>
          <p:nvPr/>
        </p:nvPicPr>
        <p:blipFill>
          <a:blip r:embed="rId6" cstate="print"/>
          <a:srcRect/>
          <a:stretch>
            <a:fillRect/>
          </a:stretch>
        </p:blipFill>
        <p:spPr bwMode="auto">
          <a:xfrm>
            <a:off x="4719622" y="1653310"/>
            <a:ext cx="2632339" cy="3177308"/>
          </a:xfrm>
          <a:prstGeom prst="rect">
            <a:avLst/>
          </a:prstGeom>
          <a:noFill/>
        </p:spPr>
      </p:pic>
      <p:pic>
        <p:nvPicPr>
          <p:cNvPr id="5127" name="Picture 7" descr="C:\Users\ASUS\Desktop\eb84a4f5-f404-4c4d-931b-05e3b8bae3f1.jpg"/>
          <p:cNvPicPr>
            <a:picLocks noChangeAspect="1" noChangeArrowheads="1"/>
          </p:cNvPicPr>
          <p:nvPr/>
        </p:nvPicPr>
        <p:blipFill>
          <a:blip r:embed="rId7"/>
          <a:srcRect/>
          <a:stretch>
            <a:fillRect/>
          </a:stretch>
        </p:blipFill>
        <p:spPr bwMode="auto">
          <a:xfrm>
            <a:off x="-27710" y="4858182"/>
            <a:ext cx="12219710" cy="199981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8691"/>
            <a:ext cx="12120880" cy="4308872"/>
          </a:xfrm>
          <a:prstGeom prst="rect">
            <a:avLst/>
          </a:prstGeom>
        </p:spPr>
        <p:txBody>
          <a:bodyPr wrap="square">
            <a:spAutoFit/>
          </a:bodyPr>
          <a:lstStyle/>
          <a:p>
            <a:pPr algn="ctr"/>
            <a:r>
              <a:rPr lang="en-US" sz="3200" b="1" dirty="0">
                <a:solidFill>
                  <a:srgbClr val="0A28DA"/>
                </a:solidFill>
              </a:rPr>
              <a:t>Ministry Context of Barishal Diocese:</a:t>
            </a:r>
          </a:p>
          <a:p>
            <a:pPr>
              <a:buFont typeface="Wingdings" pitchFamily="2" charset="2"/>
              <a:buChar char="v"/>
            </a:pPr>
            <a:r>
              <a:rPr lang="en-US" sz="3200" dirty="0"/>
              <a:t> Started its journey in 2017. </a:t>
            </a:r>
          </a:p>
          <a:p>
            <a:pPr>
              <a:buFont typeface="Wingdings" pitchFamily="2" charset="2"/>
              <a:buChar char="v"/>
            </a:pPr>
            <a:r>
              <a:rPr lang="en-US" sz="3200" dirty="0"/>
              <a:t>Two Deaneries &amp; 39 churches (With 9 male priest &amp; 14 Catechist)</a:t>
            </a:r>
          </a:p>
          <a:p>
            <a:pPr>
              <a:buFont typeface="Wingdings" pitchFamily="2" charset="2"/>
              <a:buChar char="v"/>
            </a:pPr>
            <a:r>
              <a:rPr lang="en-US" sz="3200" dirty="0"/>
              <a:t>Working in six districts.</a:t>
            </a:r>
          </a:p>
          <a:p>
            <a:pPr>
              <a:buFont typeface="Wingdings" pitchFamily="2" charset="2"/>
              <a:buChar char="v"/>
            </a:pPr>
            <a:r>
              <a:rPr lang="en-US" sz="3200" dirty="0"/>
              <a:t> Situated in the most Disaster-prone area.</a:t>
            </a:r>
          </a:p>
          <a:p>
            <a:pPr>
              <a:buFont typeface="Wingdings" pitchFamily="2" charset="2"/>
              <a:buChar char="v"/>
            </a:pPr>
            <a:r>
              <a:rPr lang="en-US" sz="3200" dirty="0"/>
              <a:t> Economically poor people are living in this area </a:t>
            </a:r>
          </a:p>
          <a:p>
            <a:pPr lvl="0">
              <a:buFont typeface="Wingdings" pitchFamily="2" charset="2"/>
              <a:buChar char="v"/>
            </a:pPr>
            <a:r>
              <a:rPr lang="en-US" sz="3200" dirty="0"/>
              <a:t> Many are physically sick for various reasons.</a:t>
            </a:r>
          </a:p>
          <a:p>
            <a:pPr lvl="0"/>
            <a:endParaRPr lang="en-US" sz="3200" dirty="0"/>
          </a:p>
          <a:p>
            <a:pPr lvl="0"/>
            <a:endParaRPr lang="en-US" dirty="0"/>
          </a:p>
        </p:txBody>
      </p:sp>
      <p:pic>
        <p:nvPicPr>
          <p:cNvPr id="1026" name="Picture 2" descr="C:\Users\ASUS\Desktop\Us 18.jpg"/>
          <p:cNvPicPr>
            <a:picLocks noChangeAspect="1" noChangeArrowheads="1"/>
          </p:cNvPicPr>
          <p:nvPr/>
        </p:nvPicPr>
        <p:blipFill>
          <a:blip r:embed="rId2" cstate="print"/>
          <a:srcRect/>
          <a:stretch>
            <a:fillRect/>
          </a:stretch>
        </p:blipFill>
        <p:spPr bwMode="auto">
          <a:xfrm>
            <a:off x="71119" y="3921761"/>
            <a:ext cx="3653789" cy="2936240"/>
          </a:xfrm>
          <a:prstGeom prst="rect">
            <a:avLst/>
          </a:prstGeom>
          <a:noFill/>
        </p:spPr>
      </p:pic>
      <p:pic>
        <p:nvPicPr>
          <p:cNvPr id="1027" name="Picture 3" descr="C:\Users\ASUS\Desktop\b771052e-11c3-4985-88e7-7465d386c071.jpg"/>
          <p:cNvPicPr>
            <a:picLocks noChangeAspect="1" noChangeArrowheads="1"/>
          </p:cNvPicPr>
          <p:nvPr/>
        </p:nvPicPr>
        <p:blipFill>
          <a:blip r:embed="rId3" cstate="print"/>
          <a:srcRect/>
          <a:stretch>
            <a:fillRect/>
          </a:stretch>
        </p:blipFill>
        <p:spPr bwMode="auto">
          <a:xfrm>
            <a:off x="3881120" y="3921761"/>
            <a:ext cx="4273550" cy="2955583"/>
          </a:xfrm>
          <a:prstGeom prst="rect">
            <a:avLst/>
          </a:prstGeom>
          <a:noFill/>
        </p:spPr>
      </p:pic>
      <p:pic>
        <p:nvPicPr>
          <p:cNvPr id="1028" name="Picture 4" descr="C:\Users\ASUS\Desktop\60acfc6e-9a93-4035-84b4-167a6d140eb2.jpg"/>
          <p:cNvPicPr>
            <a:picLocks noChangeAspect="1" noChangeArrowheads="1"/>
          </p:cNvPicPr>
          <p:nvPr/>
        </p:nvPicPr>
        <p:blipFill>
          <a:blip r:embed="rId4"/>
          <a:srcRect/>
          <a:stretch>
            <a:fillRect/>
          </a:stretch>
        </p:blipFill>
        <p:spPr bwMode="auto">
          <a:xfrm>
            <a:off x="8310881" y="3921761"/>
            <a:ext cx="3809999" cy="289456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 y="123767"/>
            <a:ext cx="12303759" cy="4801314"/>
          </a:xfrm>
          <a:prstGeom prst="rect">
            <a:avLst/>
          </a:prstGeom>
        </p:spPr>
        <p:txBody>
          <a:bodyPr wrap="square">
            <a:spAutoFit/>
          </a:bodyPr>
          <a:lstStyle/>
          <a:p>
            <a:pPr algn="ctr"/>
            <a:r>
              <a:rPr lang="en-US" sz="3200" b="1" dirty="0">
                <a:solidFill>
                  <a:schemeClr val="accent6">
                    <a:lumMod val="60000"/>
                    <a:lumOff val="40000"/>
                  </a:schemeClr>
                </a:solidFill>
              </a:rPr>
              <a:t>Ministry Context of Barishal Diocese:</a:t>
            </a:r>
          </a:p>
          <a:p>
            <a:pPr lvl="0">
              <a:buFont typeface="Wingdings" pitchFamily="2" charset="2"/>
              <a:buChar char="v"/>
            </a:pPr>
            <a:r>
              <a:rPr lang="en-US" sz="3200" dirty="0"/>
              <a:t>Educated people migrated to cities. Caused leadership crisis. </a:t>
            </a:r>
          </a:p>
          <a:p>
            <a:pPr lvl="0">
              <a:buFont typeface="Wingdings" pitchFamily="2" charset="2"/>
              <a:buChar char="v"/>
            </a:pPr>
            <a:r>
              <a:rPr lang="en-US" sz="3200" dirty="0"/>
              <a:t> Children and youth need good education and skill development </a:t>
            </a:r>
          </a:p>
          <a:p>
            <a:pPr lvl="0"/>
            <a:r>
              <a:rPr lang="en-US" sz="3200" dirty="0"/>
              <a:t>     support.</a:t>
            </a:r>
            <a:endParaRPr lang="en-US" sz="3200" dirty="0">
              <a:solidFill>
                <a:srgbClr val="FF0000"/>
              </a:solidFill>
            </a:endParaRPr>
          </a:p>
          <a:p>
            <a:pPr lvl="0">
              <a:buFont typeface="Wingdings" pitchFamily="2" charset="2"/>
              <a:buChar char="v"/>
            </a:pPr>
            <a:r>
              <a:rPr lang="en-US" sz="3200" dirty="0"/>
              <a:t> Redundancy</a:t>
            </a:r>
          </a:p>
          <a:p>
            <a:pPr lvl="0">
              <a:buFont typeface="Wingdings" pitchFamily="2" charset="2"/>
              <a:buChar char="v"/>
            </a:pPr>
            <a:r>
              <a:rPr lang="en-US" sz="3200" dirty="0"/>
              <a:t> Inequality and violence against women and children</a:t>
            </a:r>
          </a:p>
          <a:p>
            <a:pPr lvl="0">
              <a:buFont typeface="Wingdings" pitchFamily="2" charset="2"/>
              <a:buChar char="v"/>
            </a:pPr>
            <a:r>
              <a:rPr lang="en-US" sz="3200" dirty="0"/>
              <a:t> Many have not heard the Good News.</a:t>
            </a:r>
          </a:p>
          <a:p>
            <a:pPr lvl="0">
              <a:buFont typeface="Wingdings" pitchFamily="2" charset="2"/>
              <a:buChar char="v"/>
            </a:pPr>
            <a:r>
              <a:rPr lang="en-US" sz="3200" dirty="0"/>
              <a:t> Affected by climate change.</a:t>
            </a:r>
          </a:p>
          <a:p>
            <a:pPr algn="ctr"/>
            <a:endParaRPr lang="en-US" sz="3200" dirty="0"/>
          </a:p>
          <a:p>
            <a:pPr algn="ctr"/>
            <a:endParaRPr lang="en-US" dirty="0"/>
          </a:p>
        </p:txBody>
      </p:sp>
      <p:pic>
        <p:nvPicPr>
          <p:cNvPr id="2050" name="Picture 2" descr="C:\Users\ASUS\Desktop\Us 23.jpg"/>
          <p:cNvPicPr>
            <a:picLocks noChangeAspect="1" noChangeArrowheads="1"/>
          </p:cNvPicPr>
          <p:nvPr/>
        </p:nvPicPr>
        <p:blipFill>
          <a:blip r:embed="rId2" cstate="print"/>
          <a:srcRect/>
          <a:stretch>
            <a:fillRect/>
          </a:stretch>
        </p:blipFill>
        <p:spPr bwMode="auto">
          <a:xfrm>
            <a:off x="0" y="4175760"/>
            <a:ext cx="3993503" cy="2682240"/>
          </a:xfrm>
          <a:prstGeom prst="rect">
            <a:avLst/>
          </a:prstGeom>
          <a:noFill/>
        </p:spPr>
      </p:pic>
      <p:pic>
        <p:nvPicPr>
          <p:cNvPr id="4" name="Picture 3">
            <a:extLst>
              <a:ext uri="{FF2B5EF4-FFF2-40B4-BE49-F238E27FC236}">
                <a16:creationId xmlns:a16="http://schemas.microsoft.com/office/drawing/2014/main" id="{CE943DB3-CB50-479A-8EC7-69F1328F95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4918" y="1549400"/>
            <a:ext cx="2571750" cy="2682240"/>
          </a:xfrm>
          <a:prstGeom prst="rect">
            <a:avLst/>
          </a:prstGeom>
        </p:spPr>
      </p:pic>
      <p:pic>
        <p:nvPicPr>
          <p:cNvPr id="6" name="Picture 5">
            <a:extLst>
              <a:ext uri="{FF2B5EF4-FFF2-40B4-BE49-F238E27FC236}">
                <a16:creationId xmlns:a16="http://schemas.microsoft.com/office/drawing/2014/main" id="{951BA27E-C300-411D-B4F8-5C7770E8E900}"/>
              </a:ext>
            </a:extLst>
          </p:cNvPr>
          <p:cNvPicPr>
            <a:picLocks noChangeAspect="1"/>
          </p:cNvPicPr>
          <p:nvPr/>
        </p:nvPicPr>
        <p:blipFill rotWithShape="1">
          <a:blip r:embed="rId4">
            <a:extLst>
              <a:ext uri="{28A0092B-C50C-407E-A947-70E740481C1C}">
                <a14:useLocalDpi xmlns:a14="http://schemas.microsoft.com/office/drawing/2010/main" val="0"/>
              </a:ext>
            </a:extLst>
          </a:blip>
          <a:srcRect l="8092" t="32149" r="6130" b="33518"/>
          <a:stretch/>
        </p:blipFill>
        <p:spPr>
          <a:xfrm>
            <a:off x="3901440" y="4175760"/>
            <a:ext cx="8290559" cy="26822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58" y="111264"/>
            <a:ext cx="12221758" cy="4278094"/>
          </a:xfrm>
          <a:prstGeom prst="rect">
            <a:avLst/>
          </a:prstGeom>
        </p:spPr>
        <p:txBody>
          <a:bodyPr wrap="square">
            <a:spAutoFit/>
          </a:bodyPr>
          <a:lstStyle/>
          <a:p>
            <a:pPr algn="ctr"/>
            <a:r>
              <a:rPr lang="en-US" sz="3200" b="1" dirty="0">
                <a:solidFill>
                  <a:schemeClr val="accent6">
                    <a:lumMod val="75000"/>
                  </a:schemeClr>
                </a:solidFill>
                <a:effectLst>
                  <a:outerShdw blurRad="38100" dist="38100" dir="2700000" algn="tl">
                    <a:srgbClr val="000000">
                      <a:alpha val="43137"/>
                    </a:srgbClr>
                  </a:outerShdw>
                </a:effectLst>
              </a:rPr>
              <a:t>Diocesan Mission:</a:t>
            </a:r>
          </a:p>
          <a:p>
            <a:pPr lvl="0">
              <a:buFont typeface="Wingdings" pitchFamily="2" charset="2"/>
              <a:buChar char="v"/>
            </a:pPr>
            <a:r>
              <a:rPr lang="en-US" sz="2400" dirty="0"/>
              <a:t> </a:t>
            </a:r>
            <a:r>
              <a:rPr lang="en-US" sz="2400" b="1" dirty="0">
                <a:solidFill>
                  <a:schemeClr val="accent2">
                    <a:lumMod val="75000"/>
                  </a:schemeClr>
                </a:solidFill>
              </a:rPr>
              <a:t>Provide</a:t>
            </a:r>
            <a:r>
              <a:rPr lang="en-US" sz="2400" dirty="0"/>
              <a:t> Pastoral care to all - 39 Local parishes</a:t>
            </a:r>
          </a:p>
          <a:p>
            <a:pPr>
              <a:buFont typeface="Wingdings" pitchFamily="2" charset="2"/>
              <a:buChar char="v"/>
            </a:pPr>
            <a:r>
              <a:rPr lang="en-US" sz="2400" dirty="0"/>
              <a:t> </a:t>
            </a:r>
            <a:r>
              <a:rPr lang="en-US" sz="2400" b="1" dirty="0">
                <a:solidFill>
                  <a:schemeClr val="accent2">
                    <a:lumMod val="75000"/>
                  </a:schemeClr>
                </a:solidFill>
              </a:rPr>
              <a:t>Equipping servant leaders</a:t>
            </a:r>
            <a:r>
              <a:rPr lang="en-US" sz="2400" dirty="0">
                <a:solidFill>
                  <a:schemeClr val="accent2">
                    <a:lumMod val="75000"/>
                  </a:schemeClr>
                </a:solidFill>
              </a:rPr>
              <a:t> </a:t>
            </a:r>
            <a:r>
              <a:rPr lang="en-US" sz="2400" dirty="0"/>
              <a:t>- through various life-skill training, Bible studies, seminars.</a:t>
            </a:r>
          </a:p>
          <a:p>
            <a:pPr lvl="0">
              <a:buFont typeface="Wingdings" pitchFamily="2" charset="2"/>
              <a:buChar char="v"/>
            </a:pPr>
            <a:r>
              <a:rPr lang="en-US" sz="2400" b="1" dirty="0">
                <a:solidFill>
                  <a:schemeClr val="accent2">
                    <a:lumMod val="75000"/>
                  </a:schemeClr>
                </a:solidFill>
              </a:rPr>
              <a:t>Integrating Faith and Life -</a:t>
            </a:r>
            <a:r>
              <a:rPr lang="en-US" sz="2400" dirty="0"/>
              <a:t> Engaging people in prayer and Bible study to deepen their faith and  </a:t>
            </a:r>
          </a:p>
          <a:p>
            <a:pPr lvl="0"/>
            <a:r>
              <a:rPr lang="en-US" sz="2400" dirty="0"/>
              <a:t>    proclaim the God’s message of transformation and hope in changing and challenging times. </a:t>
            </a:r>
          </a:p>
          <a:p>
            <a:pPr marL="342900" indent="-342900">
              <a:buFont typeface="Wingdings" panose="05000000000000000000" pitchFamily="2" charset="2"/>
              <a:buChar char="v"/>
            </a:pPr>
            <a:r>
              <a:rPr lang="en-US" sz="2400" b="1" dirty="0">
                <a:solidFill>
                  <a:schemeClr val="accent2">
                    <a:lumMod val="75000"/>
                  </a:schemeClr>
                </a:solidFill>
              </a:rPr>
              <a:t>Serve</a:t>
            </a:r>
            <a:r>
              <a:rPr lang="en-US" sz="2400" dirty="0"/>
              <a:t>,</a:t>
            </a:r>
            <a:r>
              <a:rPr lang="en-US" sz="2400" b="1" dirty="0"/>
              <a:t> </a:t>
            </a:r>
            <a:r>
              <a:rPr lang="en-US" sz="2400" dirty="0"/>
              <a:t>each other, the community and all creation in justice and love</a:t>
            </a:r>
          </a:p>
          <a:p>
            <a:pPr marL="342900" indent="-342900">
              <a:buFont typeface="Wingdings" panose="05000000000000000000" pitchFamily="2" charset="2"/>
              <a:buChar char="v"/>
            </a:pPr>
            <a:r>
              <a:rPr lang="en-US" sz="2400" b="1" dirty="0">
                <a:solidFill>
                  <a:schemeClr val="accent2">
                    <a:lumMod val="75000"/>
                  </a:schemeClr>
                </a:solidFill>
              </a:rPr>
              <a:t>Engaging and Participating -</a:t>
            </a:r>
            <a:r>
              <a:rPr lang="en-US" sz="2400" dirty="0"/>
              <a:t> seeking to welcome the giftedness and value of each person as we journey and grow together as Body of Christ. </a:t>
            </a:r>
          </a:p>
          <a:p>
            <a:pPr marL="342900" indent="-342900">
              <a:buFont typeface="Wingdings" panose="05000000000000000000" pitchFamily="2" charset="2"/>
              <a:buChar char="v"/>
            </a:pPr>
            <a:r>
              <a:rPr lang="en-US" sz="2400" b="1" dirty="0">
                <a:solidFill>
                  <a:schemeClr val="accent2">
                    <a:lumMod val="75000"/>
                  </a:schemeClr>
                </a:solidFill>
              </a:rPr>
              <a:t>Reaching Out - </a:t>
            </a:r>
            <a:r>
              <a:rPr lang="en-US" sz="2400" dirty="0"/>
              <a:t>We try to reach out to all to give generously; serve those in need; seek peace and harmony through inter-faith dialogue with our neighbor for justice and wellbeing. </a:t>
            </a:r>
          </a:p>
          <a:p>
            <a:pPr marL="342900" lvl="0" indent="-342900">
              <a:buFont typeface="Wingdings" panose="05000000000000000000" pitchFamily="2" charset="2"/>
              <a:buChar char="v"/>
            </a:pPr>
            <a:r>
              <a:rPr lang="en-US" sz="2400" dirty="0">
                <a:solidFill>
                  <a:schemeClr val="accent2">
                    <a:lumMod val="75000"/>
                  </a:schemeClr>
                </a:solidFill>
              </a:rPr>
              <a:t> </a:t>
            </a:r>
            <a:r>
              <a:rPr lang="en-US" sz="2400" b="1" dirty="0">
                <a:solidFill>
                  <a:schemeClr val="accent2">
                    <a:lumMod val="75000"/>
                  </a:schemeClr>
                </a:solidFill>
              </a:rPr>
              <a:t>Promote</a:t>
            </a:r>
            <a:r>
              <a:rPr lang="en-US" sz="2400" dirty="0">
                <a:solidFill>
                  <a:schemeClr val="accent2">
                    <a:lumMod val="75000"/>
                  </a:schemeClr>
                </a:solidFill>
              </a:rPr>
              <a:t> </a:t>
            </a:r>
            <a:r>
              <a:rPr lang="en-US" sz="2400" dirty="0"/>
              <a:t>gender equality and empower women in the Church &amp; Society.</a:t>
            </a:r>
          </a:p>
        </p:txBody>
      </p:sp>
      <p:pic>
        <p:nvPicPr>
          <p:cNvPr id="3074" name="Picture 2" descr="C:\Users\ASUS\Desktop\Us 24.jpg"/>
          <p:cNvPicPr>
            <a:picLocks noChangeAspect="1" noChangeArrowheads="1"/>
          </p:cNvPicPr>
          <p:nvPr/>
        </p:nvPicPr>
        <p:blipFill>
          <a:blip r:embed="rId2" cstate="print"/>
          <a:srcRect/>
          <a:stretch>
            <a:fillRect/>
          </a:stretch>
        </p:blipFill>
        <p:spPr bwMode="auto">
          <a:xfrm>
            <a:off x="13297" y="4664844"/>
            <a:ext cx="2435803" cy="2193156"/>
          </a:xfrm>
          <a:prstGeom prst="rect">
            <a:avLst/>
          </a:prstGeom>
          <a:noFill/>
        </p:spPr>
      </p:pic>
      <p:pic>
        <p:nvPicPr>
          <p:cNvPr id="3075" name="Picture 3" descr="C:\Users\ASUS\Desktop\Us 25.jpg"/>
          <p:cNvPicPr>
            <a:picLocks noChangeAspect="1" noChangeArrowheads="1"/>
          </p:cNvPicPr>
          <p:nvPr/>
        </p:nvPicPr>
        <p:blipFill>
          <a:blip r:embed="rId3" cstate="print"/>
          <a:srcRect/>
          <a:stretch>
            <a:fillRect/>
          </a:stretch>
        </p:blipFill>
        <p:spPr bwMode="auto">
          <a:xfrm>
            <a:off x="2510424" y="4701693"/>
            <a:ext cx="3061438" cy="2119457"/>
          </a:xfrm>
          <a:prstGeom prst="rect">
            <a:avLst/>
          </a:prstGeom>
          <a:noFill/>
        </p:spPr>
      </p:pic>
      <p:pic>
        <p:nvPicPr>
          <p:cNvPr id="3077" name="Picture 5" descr="C:\Users\ASUS\Desktop\Us 27.jpg"/>
          <p:cNvPicPr>
            <a:picLocks noChangeAspect="1" noChangeArrowheads="1"/>
          </p:cNvPicPr>
          <p:nvPr/>
        </p:nvPicPr>
        <p:blipFill>
          <a:blip r:embed="rId4" cstate="print"/>
          <a:srcRect/>
          <a:stretch>
            <a:fillRect/>
          </a:stretch>
        </p:blipFill>
        <p:spPr bwMode="auto">
          <a:xfrm>
            <a:off x="8899451" y="4683268"/>
            <a:ext cx="3381154" cy="2156306"/>
          </a:xfrm>
          <a:prstGeom prst="rect">
            <a:avLst/>
          </a:prstGeom>
          <a:noFill/>
        </p:spPr>
      </p:pic>
      <p:pic>
        <p:nvPicPr>
          <p:cNvPr id="7" name="Picture 9" descr="C:\Users\ASUS\Desktop\Inter faith 1.jpg">
            <a:extLst>
              <a:ext uri="{FF2B5EF4-FFF2-40B4-BE49-F238E27FC236}">
                <a16:creationId xmlns:a16="http://schemas.microsoft.com/office/drawing/2014/main" id="{917B072C-93A1-47FF-9CD5-989A5762F0DB}"/>
              </a:ext>
            </a:extLst>
          </p:cNvPr>
          <p:cNvPicPr>
            <a:picLocks noChangeAspect="1" noChangeArrowheads="1"/>
          </p:cNvPicPr>
          <p:nvPr/>
        </p:nvPicPr>
        <p:blipFill>
          <a:blip r:embed="rId5" cstate="print"/>
          <a:srcRect/>
          <a:stretch>
            <a:fillRect/>
          </a:stretch>
        </p:blipFill>
        <p:spPr bwMode="auto">
          <a:xfrm>
            <a:off x="5633186" y="4701693"/>
            <a:ext cx="3266265" cy="21364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anim calcmode="lin" valueType="num">
                                      <p:cBhvr>
                                        <p:cTn id="4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fade">
                                      <p:cBhvr>
                                        <p:cTn id="46" dur="1000"/>
                                        <p:tgtEl>
                                          <p:spTgt spid="2">
                                            <p:txEl>
                                              <p:pRg st="6" end="6"/>
                                            </p:txEl>
                                          </p:spTgt>
                                        </p:tgtEl>
                                      </p:cBhvr>
                                    </p:animEffect>
                                    <p:anim calcmode="lin" valueType="num">
                                      <p:cBhvr>
                                        <p:cTn id="4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
                                            <p:txEl>
                                              <p:pRg st="7" end="7"/>
                                            </p:txEl>
                                          </p:spTgt>
                                        </p:tgtEl>
                                        <p:attrNameLst>
                                          <p:attrName>style.visibility</p:attrName>
                                        </p:attrNameLst>
                                      </p:cBhvr>
                                      <p:to>
                                        <p:strVal val="visible"/>
                                      </p:to>
                                    </p:set>
                                    <p:animEffect transition="in" filter="fade">
                                      <p:cBhvr>
                                        <p:cTn id="53" dur="1000"/>
                                        <p:tgtEl>
                                          <p:spTgt spid="2">
                                            <p:txEl>
                                              <p:pRg st="7" end="7"/>
                                            </p:txEl>
                                          </p:spTgt>
                                        </p:tgtEl>
                                      </p:cBhvr>
                                    </p:animEffect>
                                    <p:anim calcmode="lin" valueType="num">
                                      <p:cBhvr>
                                        <p:cTn id="5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
                                            <p:txEl>
                                              <p:pRg st="8" end="8"/>
                                            </p:txEl>
                                          </p:spTgt>
                                        </p:tgtEl>
                                        <p:attrNameLst>
                                          <p:attrName>style.visibility</p:attrName>
                                        </p:attrNameLst>
                                      </p:cBhvr>
                                      <p:to>
                                        <p:strVal val="visible"/>
                                      </p:to>
                                    </p:set>
                                    <p:animEffect transition="in" filter="fade">
                                      <p:cBhvr>
                                        <p:cTn id="60" dur="1000"/>
                                        <p:tgtEl>
                                          <p:spTgt spid="2">
                                            <p:txEl>
                                              <p:pRg st="8" end="8"/>
                                            </p:txEl>
                                          </p:spTgt>
                                        </p:tgtEl>
                                      </p:cBhvr>
                                    </p:animEffect>
                                    <p:anim calcmode="lin" valueType="num">
                                      <p:cBhvr>
                                        <p:cTn id="61"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2"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074"/>
                                        </p:tgtEl>
                                        <p:attrNameLst>
                                          <p:attrName>style.visibility</p:attrName>
                                        </p:attrNameLst>
                                      </p:cBhvr>
                                      <p:to>
                                        <p:strVal val="visible"/>
                                      </p:to>
                                    </p:set>
                                    <p:anim calcmode="lin" valueType="num">
                                      <p:cBhvr additive="base">
                                        <p:cTn id="67" dur="500" fill="hold"/>
                                        <p:tgtEl>
                                          <p:spTgt spid="3074"/>
                                        </p:tgtEl>
                                        <p:attrNameLst>
                                          <p:attrName>ppt_x</p:attrName>
                                        </p:attrNameLst>
                                      </p:cBhvr>
                                      <p:tavLst>
                                        <p:tav tm="0">
                                          <p:val>
                                            <p:strVal val="#ppt_x"/>
                                          </p:val>
                                        </p:tav>
                                        <p:tav tm="100000">
                                          <p:val>
                                            <p:strVal val="#ppt_x"/>
                                          </p:val>
                                        </p:tav>
                                      </p:tavLst>
                                    </p:anim>
                                    <p:anim calcmode="lin" valueType="num">
                                      <p:cBhvr additive="base">
                                        <p:cTn id="6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075"/>
                                        </p:tgtEl>
                                        <p:attrNameLst>
                                          <p:attrName>style.visibility</p:attrName>
                                        </p:attrNameLst>
                                      </p:cBhvr>
                                      <p:to>
                                        <p:strVal val="visible"/>
                                      </p:to>
                                    </p:set>
                                    <p:anim calcmode="lin" valueType="num">
                                      <p:cBhvr additive="base">
                                        <p:cTn id="73" dur="500" fill="hold"/>
                                        <p:tgtEl>
                                          <p:spTgt spid="3075"/>
                                        </p:tgtEl>
                                        <p:attrNameLst>
                                          <p:attrName>ppt_x</p:attrName>
                                        </p:attrNameLst>
                                      </p:cBhvr>
                                      <p:tavLst>
                                        <p:tav tm="0">
                                          <p:val>
                                            <p:strVal val="#ppt_x"/>
                                          </p:val>
                                        </p:tav>
                                        <p:tav tm="100000">
                                          <p:val>
                                            <p:strVal val="#ppt_x"/>
                                          </p:val>
                                        </p:tav>
                                      </p:tavLst>
                                    </p:anim>
                                    <p:anim calcmode="lin" valueType="num">
                                      <p:cBhvr additive="base">
                                        <p:cTn id="7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1000"/>
                                        <p:tgtEl>
                                          <p:spTgt spid="7"/>
                                        </p:tgtEl>
                                      </p:cBhvr>
                                    </p:animEffect>
                                    <p:anim calcmode="lin" valueType="num">
                                      <p:cBhvr>
                                        <p:cTn id="80" dur="1000" fill="hold"/>
                                        <p:tgtEl>
                                          <p:spTgt spid="7"/>
                                        </p:tgtEl>
                                        <p:attrNameLst>
                                          <p:attrName>ppt_x</p:attrName>
                                        </p:attrNameLst>
                                      </p:cBhvr>
                                      <p:tavLst>
                                        <p:tav tm="0">
                                          <p:val>
                                            <p:strVal val="#ppt_x"/>
                                          </p:val>
                                        </p:tav>
                                        <p:tav tm="100000">
                                          <p:val>
                                            <p:strVal val="#ppt_x"/>
                                          </p:val>
                                        </p:tav>
                                      </p:tavLst>
                                    </p:anim>
                                    <p:anim calcmode="lin" valueType="num">
                                      <p:cBhvr>
                                        <p:cTn id="8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3077"/>
                                        </p:tgtEl>
                                        <p:attrNameLst>
                                          <p:attrName>style.visibility</p:attrName>
                                        </p:attrNameLst>
                                      </p:cBhvr>
                                      <p:to>
                                        <p:strVal val="visible"/>
                                      </p:to>
                                    </p:set>
                                    <p:animEffect transition="in" filter="fade">
                                      <p:cBhvr>
                                        <p:cTn id="86" dur="1000"/>
                                        <p:tgtEl>
                                          <p:spTgt spid="3077"/>
                                        </p:tgtEl>
                                      </p:cBhvr>
                                    </p:animEffect>
                                    <p:anim calcmode="lin" valueType="num">
                                      <p:cBhvr>
                                        <p:cTn id="87" dur="1000" fill="hold"/>
                                        <p:tgtEl>
                                          <p:spTgt spid="3077"/>
                                        </p:tgtEl>
                                        <p:attrNameLst>
                                          <p:attrName>ppt_x</p:attrName>
                                        </p:attrNameLst>
                                      </p:cBhvr>
                                      <p:tavLst>
                                        <p:tav tm="0">
                                          <p:val>
                                            <p:strVal val="#ppt_x"/>
                                          </p:val>
                                        </p:tav>
                                        <p:tav tm="100000">
                                          <p:val>
                                            <p:strVal val="#ppt_x"/>
                                          </p:val>
                                        </p:tav>
                                      </p:tavLst>
                                    </p:anim>
                                    <p:anim calcmode="lin" valueType="num">
                                      <p:cBhvr>
                                        <p:cTn id="88"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
            <a:ext cx="12269972" cy="3662541"/>
          </a:xfrm>
          <a:prstGeom prst="rect">
            <a:avLst/>
          </a:prstGeom>
        </p:spPr>
        <p:txBody>
          <a:bodyPr wrap="square">
            <a:spAutoFit/>
          </a:bodyPr>
          <a:lstStyle/>
          <a:p>
            <a:pPr lvl="0">
              <a:buFont typeface="Wingdings" pitchFamily="2" charset="2"/>
              <a:buChar char="v"/>
            </a:pPr>
            <a:r>
              <a:rPr lang="en-US" sz="2400" b="1" dirty="0">
                <a:solidFill>
                  <a:schemeClr val="accent2">
                    <a:lumMod val="75000"/>
                  </a:schemeClr>
                </a:solidFill>
              </a:rPr>
              <a:t>Greening Mission -</a:t>
            </a:r>
            <a:r>
              <a:rPr lang="en-US" sz="2400" dirty="0"/>
              <a:t>To strive to safeguard the integrity of creation, and sustain and renew </a:t>
            </a:r>
          </a:p>
          <a:p>
            <a:pPr lvl="0"/>
            <a:r>
              <a:rPr lang="en-US" sz="2400" dirty="0"/>
              <a:t>     the life of the earth. The diocese has local parishes where people are constantly suffering from     </a:t>
            </a:r>
          </a:p>
          <a:p>
            <a:pPr lvl="0"/>
            <a:r>
              <a:rPr lang="en-US" sz="2400" dirty="0"/>
              <a:t>     high salinity, river erosion, flood and cyclone. </a:t>
            </a:r>
          </a:p>
          <a:p>
            <a:pPr algn="just">
              <a:buFont typeface="Wingdings" pitchFamily="2" charset="2"/>
              <a:buChar char="v"/>
            </a:pPr>
            <a:r>
              <a:rPr lang="en-US" sz="2400" b="1" dirty="0">
                <a:solidFill>
                  <a:schemeClr val="accent2">
                    <a:lumMod val="75000"/>
                  </a:schemeClr>
                </a:solidFill>
              </a:rPr>
              <a:t>Resilience and preparedness - </a:t>
            </a:r>
            <a:r>
              <a:rPr lang="en-US" sz="2400" dirty="0"/>
              <a:t>Love and service expressed through sustainable lifestyle and </a:t>
            </a:r>
          </a:p>
          <a:p>
            <a:pPr algn="just"/>
            <a:r>
              <a:rPr lang="en-US" sz="2400" dirty="0"/>
              <a:t>    community living Justice and care for environmentally vulnerable people and places. A </a:t>
            </a:r>
          </a:p>
          <a:p>
            <a:pPr algn="just"/>
            <a:r>
              <a:rPr lang="en-US" sz="2400" dirty="0"/>
              <a:t>    Resilience and Church and Community Mobilization (CCM) workshop has been given priority to </a:t>
            </a:r>
          </a:p>
          <a:p>
            <a:pPr algn="just"/>
            <a:r>
              <a:rPr lang="en-US" sz="2400" dirty="0"/>
              <a:t>    increase community cohesion, diversified livelihoods, land management, infrastructure, human </a:t>
            </a:r>
          </a:p>
          <a:p>
            <a:pPr algn="just"/>
            <a:r>
              <a:rPr lang="en-US" sz="2400" dirty="0"/>
              <a:t>    capital and shared analysis with the stakeholders. </a:t>
            </a:r>
            <a:r>
              <a:rPr lang="en-US" sz="3200" dirty="0"/>
              <a:t> </a:t>
            </a:r>
            <a:endParaRPr lang="en-US" sz="3200" dirty="0">
              <a:solidFill>
                <a:srgbClr val="FF0000"/>
              </a:solidFill>
            </a:endParaRPr>
          </a:p>
          <a:p>
            <a:pPr algn="ctr"/>
            <a:endParaRPr lang="en-US" sz="3200" dirty="0">
              <a:solidFill>
                <a:srgbClr val="FF0000"/>
              </a:solidFill>
            </a:endParaRPr>
          </a:p>
        </p:txBody>
      </p:sp>
      <p:pic>
        <p:nvPicPr>
          <p:cNvPr id="4100" name="Picture 4" descr="C:\Users\ASUS\Desktop\2e59e280-3392-439b-95b2-73edb025c80a.jpg"/>
          <p:cNvPicPr>
            <a:picLocks noChangeAspect="1" noChangeArrowheads="1"/>
          </p:cNvPicPr>
          <p:nvPr/>
        </p:nvPicPr>
        <p:blipFill>
          <a:blip r:embed="rId2" cstate="print"/>
          <a:srcRect/>
          <a:stretch>
            <a:fillRect/>
          </a:stretch>
        </p:blipFill>
        <p:spPr bwMode="auto">
          <a:xfrm>
            <a:off x="0" y="3514890"/>
            <a:ext cx="3175771" cy="3221190"/>
          </a:xfrm>
          <a:prstGeom prst="rect">
            <a:avLst/>
          </a:prstGeom>
          <a:noFill/>
        </p:spPr>
      </p:pic>
      <p:pic>
        <p:nvPicPr>
          <p:cNvPr id="4" name="Picture 3">
            <a:extLst>
              <a:ext uri="{FF2B5EF4-FFF2-40B4-BE49-F238E27FC236}">
                <a16:creationId xmlns:a16="http://schemas.microsoft.com/office/drawing/2014/main" id="{EC7121A6-DA42-4D16-A1A9-AC7702612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771" y="3529948"/>
            <a:ext cx="2442709" cy="3226963"/>
          </a:xfrm>
          <a:prstGeom prst="rect">
            <a:avLst/>
          </a:prstGeom>
        </p:spPr>
      </p:pic>
      <p:pic>
        <p:nvPicPr>
          <p:cNvPr id="6" name="Picture 5">
            <a:extLst>
              <a:ext uri="{FF2B5EF4-FFF2-40B4-BE49-F238E27FC236}">
                <a16:creationId xmlns:a16="http://schemas.microsoft.com/office/drawing/2014/main" id="{E22265B7-1828-4C37-BA6B-7CDCB5FC7A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24" t="28888" r="8609" b="19705"/>
          <a:stretch/>
        </p:blipFill>
        <p:spPr>
          <a:xfrm>
            <a:off x="8971281" y="3529948"/>
            <a:ext cx="3220720" cy="3226963"/>
          </a:xfrm>
          <a:prstGeom prst="rect">
            <a:avLst/>
          </a:prstGeom>
        </p:spPr>
      </p:pic>
      <p:pic>
        <p:nvPicPr>
          <p:cNvPr id="10" name="Picture 9">
            <a:extLst>
              <a:ext uri="{FF2B5EF4-FFF2-40B4-BE49-F238E27FC236}">
                <a16:creationId xmlns:a16="http://schemas.microsoft.com/office/drawing/2014/main" id="{76E94785-72DB-4F3B-9246-464C9A0CC7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8479" y="3529947"/>
            <a:ext cx="3352801" cy="32420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1000"/>
                                        <p:tgtEl>
                                          <p:spTgt spid="2">
                                            <p:txEl>
                                              <p:pRg st="4" end="4"/>
                                            </p:txEl>
                                          </p:spTgt>
                                        </p:tgtEl>
                                      </p:cBhvr>
                                    </p:animEffect>
                                    <p:anim calcmode="lin" valueType="num">
                                      <p:cBhvr>
                                        <p:cTn id="3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1000"/>
                                        <p:tgtEl>
                                          <p:spTgt spid="2">
                                            <p:txEl>
                                              <p:pRg st="5" end="5"/>
                                            </p:txEl>
                                          </p:spTgt>
                                        </p:tgtEl>
                                      </p:cBhvr>
                                    </p:animEffect>
                                    <p:anim calcmode="lin" valueType="num">
                                      <p:cBhvr>
                                        <p:cTn id="4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fade">
                                      <p:cBhvr>
                                        <p:cTn id="46" dur="1000"/>
                                        <p:tgtEl>
                                          <p:spTgt spid="2">
                                            <p:txEl>
                                              <p:pRg st="6" end="6"/>
                                            </p:txEl>
                                          </p:spTgt>
                                        </p:tgtEl>
                                      </p:cBhvr>
                                    </p:animEffect>
                                    <p:anim calcmode="lin" valueType="num">
                                      <p:cBhvr>
                                        <p:cTn id="4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Effect transition="in" filter="fade">
                                      <p:cBhvr>
                                        <p:cTn id="51" dur="1000"/>
                                        <p:tgtEl>
                                          <p:spTgt spid="2">
                                            <p:txEl>
                                              <p:pRg st="7" end="7"/>
                                            </p:txEl>
                                          </p:spTgt>
                                        </p:tgtEl>
                                      </p:cBhvr>
                                    </p:animEffect>
                                    <p:anim calcmode="lin" valueType="num">
                                      <p:cBhvr>
                                        <p:cTn id="5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anim calcmode="lin" valueType="num">
                                      <p:cBhvr>
                                        <p:cTn id="73" dur="1000" fill="hold"/>
                                        <p:tgtEl>
                                          <p:spTgt spid="6"/>
                                        </p:tgtEl>
                                        <p:attrNameLst>
                                          <p:attrName>ppt_x</p:attrName>
                                        </p:attrNameLst>
                                      </p:cBhvr>
                                      <p:tavLst>
                                        <p:tav tm="0">
                                          <p:val>
                                            <p:strVal val="#ppt_x"/>
                                          </p:val>
                                        </p:tav>
                                        <p:tav tm="100000">
                                          <p:val>
                                            <p:strVal val="#ppt_x"/>
                                          </p:val>
                                        </p:tav>
                                      </p:tavLst>
                                    </p:anim>
                                    <p:anim calcmode="lin" valueType="num">
                                      <p:cBhvr>
                                        <p:cTn id="7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21673" y="76200"/>
            <a:ext cx="11656291" cy="6096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Calibri" pitchFamily="34" charset="0"/>
                <a:cs typeface="Calibri" pitchFamily="34" charset="0"/>
              </a:rPr>
              <a:t>COB Ministries</a:t>
            </a:r>
          </a:p>
        </p:txBody>
      </p:sp>
      <p:grpSp>
        <p:nvGrpSpPr>
          <p:cNvPr id="3" name="Group 5"/>
          <p:cNvGrpSpPr/>
          <p:nvPr/>
        </p:nvGrpSpPr>
        <p:grpSpPr>
          <a:xfrm>
            <a:off x="3836355" y="1868332"/>
            <a:ext cx="4519291" cy="3396394"/>
            <a:chOff x="2877266" y="1849998"/>
            <a:chExt cx="3389468" cy="3396394"/>
          </a:xfrm>
        </p:grpSpPr>
        <p:sp>
          <p:nvSpPr>
            <p:cNvPr id="7" name="Oval 6"/>
            <p:cNvSpPr/>
            <p:nvPr/>
          </p:nvSpPr>
          <p:spPr>
            <a:xfrm>
              <a:off x="2877266" y="1849998"/>
              <a:ext cx="3389468" cy="3389468"/>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8" name="Oval 4"/>
            <p:cNvSpPr/>
            <p:nvPr/>
          </p:nvSpPr>
          <p:spPr>
            <a:xfrm>
              <a:off x="3394484" y="2660211"/>
              <a:ext cx="2396716" cy="258618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b="1" kern="1200" dirty="0">
                <a:latin typeface="SutonnyMJ" pitchFamily="2" charset="0"/>
              </a:endParaRPr>
            </a:p>
            <a:p>
              <a:pPr lvl="0" algn="ctr" defTabSz="1422400">
                <a:lnSpc>
                  <a:spcPct val="90000"/>
                </a:lnSpc>
                <a:spcBef>
                  <a:spcPct val="0"/>
                </a:spcBef>
                <a:spcAft>
                  <a:spcPct val="35000"/>
                </a:spcAft>
              </a:pPr>
              <a:endParaRPr lang="en-US" sz="3200" b="1" kern="1200" dirty="0"/>
            </a:p>
            <a:p>
              <a:pPr lvl="0" algn="ctr" defTabSz="1422400">
                <a:lnSpc>
                  <a:spcPct val="90000"/>
                </a:lnSpc>
                <a:spcBef>
                  <a:spcPct val="0"/>
                </a:spcBef>
                <a:spcAft>
                  <a:spcPct val="35000"/>
                </a:spcAft>
              </a:pPr>
              <a:endParaRPr lang="en-US" sz="3200" b="1" dirty="0"/>
            </a:p>
            <a:p>
              <a:pPr lvl="0" algn="ctr" defTabSz="1422400">
                <a:lnSpc>
                  <a:spcPct val="90000"/>
                </a:lnSpc>
                <a:spcBef>
                  <a:spcPct val="0"/>
                </a:spcBef>
                <a:spcAft>
                  <a:spcPct val="35000"/>
                </a:spcAft>
              </a:pPr>
              <a:r>
                <a:rPr lang="en-US" sz="3200" b="1" dirty="0"/>
                <a:t>Church of Bangladesh</a:t>
              </a:r>
            </a:p>
            <a:p>
              <a:pPr lvl="0" algn="ctr" defTabSz="1422400">
                <a:lnSpc>
                  <a:spcPct val="90000"/>
                </a:lnSpc>
                <a:spcBef>
                  <a:spcPct val="0"/>
                </a:spcBef>
                <a:spcAft>
                  <a:spcPct val="35000"/>
                </a:spcAft>
              </a:pPr>
              <a:endParaRPr lang="en-US" sz="3200" b="1" kern="1200" dirty="0"/>
            </a:p>
          </p:txBody>
        </p:sp>
      </p:grpSp>
      <p:grpSp>
        <p:nvGrpSpPr>
          <p:cNvPr id="4" name="Group 9"/>
          <p:cNvGrpSpPr/>
          <p:nvPr/>
        </p:nvGrpSpPr>
        <p:grpSpPr>
          <a:xfrm>
            <a:off x="4824645" y="538824"/>
            <a:ext cx="2259645" cy="1694734"/>
            <a:chOff x="3648432" y="605"/>
            <a:chExt cx="1694734" cy="1694734"/>
          </a:xfrm>
        </p:grpSpPr>
        <p:sp>
          <p:nvSpPr>
            <p:cNvPr id="11" name="Oval 10"/>
            <p:cNvSpPr/>
            <p:nvPr/>
          </p:nvSpPr>
          <p:spPr>
            <a:xfrm>
              <a:off x="3648432" y="605"/>
              <a:ext cx="1694734" cy="1694734"/>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2" name="Oval 4"/>
            <p:cNvSpPr/>
            <p:nvPr/>
          </p:nvSpPr>
          <p:spPr>
            <a:xfrm>
              <a:off x="3896620" y="248793"/>
              <a:ext cx="1198358" cy="11983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i="1" kern="1200" dirty="0"/>
                <a:t>Education</a:t>
              </a:r>
              <a:endParaRPr lang="en-US" sz="2100" kern="1200" dirty="0"/>
            </a:p>
          </p:txBody>
        </p:sp>
      </p:grpSp>
      <p:grpSp>
        <p:nvGrpSpPr>
          <p:cNvPr id="6" name="Group 16"/>
          <p:cNvGrpSpPr/>
          <p:nvPr/>
        </p:nvGrpSpPr>
        <p:grpSpPr>
          <a:xfrm>
            <a:off x="5079998" y="4885796"/>
            <a:ext cx="2259644" cy="1694734"/>
            <a:chOff x="3648432" y="4369069"/>
            <a:chExt cx="1694734" cy="1694734"/>
          </a:xfrm>
        </p:grpSpPr>
        <p:sp>
          <p:nvSpPr>
            <p:cNvPr id="18" name="Oval 17"/>
            <p:cNvSpPr/>
            <p:nvPr/>
          </p:nvSpPr>
          <p:spPr>
            <a:xfrm>
              <a:off x="3648432" y="4369069"/>
              <a:ext cx="1694734" cy="1694734"/>
            </a:xfrm>
            <a:prstGeom prst="ellipse">
              <a:avLst/>
            </a:prstGeom>
            <a:solidFill>
              <a:srgbClr val="7030A0">
                <a:alpha val="50000"/>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9" name="Oval 4"/>
            <p:cNvSpPr/>
            <p:nvPr/>
          </p:nvSpPr>
          <p:spPr>
            <a:xfrm>
              <a:off x="3896621" y="4663439"/>
              <a:ext cx="1198358" cy="11983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i="1" kern="1200" dirty="0"/>
                <a:t>Publication</a:t>
              </a:r>
            </a:p>
          </p:txBody>
        </p:sp>
      </p:grpSp>
      <p:grpSp>
        <p:nvGrpSpPr>
          <p:cNvPr id="9" name="Group 19"/>
          <p:cNvGrpSpPr/>
          <p:nvPr/>
        </p:nvGrpSpPr>
        <p:grpSpPr>
          <a:xfrm>
            <a:off x="3328355" y="4648200"/>
            <a:ext cx="2259645" cy="1694734"/>
            <a:chOff x="2351000" y="3993690"/>
            <a:chExt cx="1694734" cy="1694734"/>
          </a:xfrm>
        </p:grpSpPr>
        <p:sp>
          <p:nvSpPr>
            <p:cNvPr id="21" name="Oval 20"/>
            <p:cNvSpPr/>
            <p:nvPr/>
          </p:nvSpPr>
          <p:spPr>
            <a:xfrm>
              <a:off x="2351000" y="3993690"/>
              <a:ext cx="1694734" cy="1694734"/>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22" name="Oval 4"/>
            <p:cNvSpPr/>
            <p:nvPr/>
          </p:nvSpPr>
          <p:spPr>
            <a:xfrm>
              <a:off x="2599188" y="4241878"/>
              <a:ext cx="1198358" cy="11983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i="1" dirty="0"/>
                <a:t>Sisterhood and Fatherhood</a:t>
              </a:r>
              <a:endParaRPr lang="en-US" sz="2100" kern="1200" dirty="0"/>
            </a:p>
          </p:txBody>
        </p:sp>
      </p:grpSp>
      <p:grpSp>
        <p:nvGrpSpPr>
          <p:cNvPr id="10" name="Group 22"/>
          <p:cNvGrpSpPr/>
          <p:nvPr/>
        </p:nvGrpSpPr>
        <p:grpSpPr>
          <a:xfrm>
            <a:off x="2235200" y="3486866"/>
            <a:ext cx="2259645" cy="1694734"/>
            <a:chOff x="1549143" y="2890028"/>
            <a:chExt cx="1694734" cy="1694734"/>
          </a:xfrm>
        </p:grpSpPr>
        <p:sp>
          <p:nvSpPr>
            <p:cNvPr id="24" name="Oval 23"/>
            <p:cNvSpPr/>
            <p:nvPr/>
          </p:nvSpPr>
          <p:spPr>
            <a:xfrm>
              <a:off x="1549143" y="2890028"/>
              <a:ext cx="1694734" cy="1694734"/>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25" name="Oval 4"/>
            <p:cNvSpPr/>
            <p:nvPr/>
          </p:nvSpPr>
          <p:spPr>
            <a:xfrm>
              <a:off x="1797331" y="3138216"/>
              <a:ext cx="1198358" cy="11983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i="1" dirty="0"/>
                <a:t>Youth Fellowship</a:t>
              </a:r>
              <a:endParaRPr lang="en-US" sz="2100" i="1" kern="1200" dirty="0"/>
            </a:p>
          </p:txBody>
        </p:sp>
      </p:grpSp>
      <p:grpSp>
        <p:nvGrpSpPr>
          <p:cNvPr id="17" name="Group 25"/>
          <p:cNvGrpSpPr/>
          <p:nvPr/>
        </p:nvGrpSpPr>
        <p:grpSpPr>
          <a:xfrm>
            <a:off x="2032000" y="2133600"/>
            <a:ext cx="2259645" cy="1694734"/>
            <a:chOff x="1549143" y="1525827"/>
            <a:chExt cx="1694734" cy="1694734"/>
          </a:xfrm>
          <a:solidFill>
            <a:schemeClr val="bg2"/>
          </a:solidFill>
        </p:grpSpPr>
        <p:sp>
          <p:nvSpPr>
            <p:cNvPr id="27" name="Oval 26"/>
            <p:cNvSpPr/>
            <p:nvPr/>
          </p:nvSpPr>
          <p:spPr>
            <a:xfrm>
              <a:off x="1549143" y="1525827"/>
              <a:ext cx="1694734" cy="1694734"/>
            </a:xfrm>
            <a:prstGeom prst="ellipse">
              <a:avLst/>
            </a:prstGeom>
            <a:grpFill/>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28" name="Oval 4"/>
            <p:cNvSpPr/>
            <p:nvPr/>
          </p:nvSpPr>
          <p:spPr>
            <a:xfrm>
              <a:off x="1797331" y="1774015"/>
              <a:ext cx="1198358" cy="119835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i="1" kern="1200" dirty="0"/>
                <a:t>Women Fellowship</a:t>
              </a:r>
            </a:p>
          </p:txBody>
        </p:sp>
      </p:grpSp>
      <p:grpSp>
        <p:nvGrpSpPr>
          <p:cNvPr id="20" name="Group 28"/>
          <p:cNvGrpSpPr/>
          <p:nvPr/>
        </p:nvGrpSpPr>
        <p:grpSpPr>
          <a:xfrm>
            <a:off x="3048000" y="914400"/>
            <a:ext cx="2259645" cy="1694734"/>
            <a:chOff x="2351000" y="422166"/>
            <a:chExt cx="1694734" cy="1694734"/>
          </a:xfrm>
        </p:grpSpPr>
        <p:sp>
          <p:nvSpPr>
            <p:cNvPr id="30" name="Oval 29"/>
            <p:cNvSpPr/>
            <p:nvPr/>
          </p:nvSpPr>
          <p:spPr>
            <a:xfrm>
              <a:off x="2351000" y="422166"/>
              <a:ext cx="1694734" cy="1694734"/>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31" name="Oval 4"/>
            <p:cNvSpPr/>
            <p:nvPr/>
          </p:nvSpPr>
          <p:spPr>
            <a:xfrm>
              <a:off x="2599188" y="670354"/>
              <a:ext cx="1198358" cy="11983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i="1" dirty="0"/>
                <a:t>Golden Age</a:t>
              </a:r>
              <a:endParaRPr lang="en-US" sz="2100" kern="1200" dirty="0"/>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280" y="2299854"/>
            <a:ext cx="1748992" cy="1690255"/>
          </a:xfrm>
          <a:prstGeom prst="rect">
            <a:avLst/>
          </a:prstGeom>
        </p:spPr>
      </p:pic>
      <p:sp>
        <p:nvSpPr>
          <p:cNvPr id="29" name="Oval 28"/>
          <p:cNvSpPr/>
          <p:nvPr/>
        </p:nvSpPr>
        <p:spPr>
          <a:xfrm>
            <a:off x="6667300" y="866715"/>
            <a:ext cx="2259645" cy="1694734"/>
          </a:xfrm>
          <a:prstGeom prst="ellipse">
            <a:avLst/>
          </a:prstGeom>
          <a:solidFill>
            <a:srgbClr val="C00000">
              <a:alpha val="49804"/>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32" name="TextBox 31"/>
          <p:cNvSpPr txBox="1"/>
          <p:nvPr/>
        </p:nvSpPr>
        <p:spPr>
          <a:xfrm>
            <a:off x="7352146" y="1579418"/>
            <a:ext cx="875561" cy="400110"/>
          </a:xfrm>
          <a:prstGeom prst="rect">
            <a:avLst/>
          </a:prstGeom>
          <a:noFill/>
        </p:spPr>
        <p:txBody>
          <a:bodyPr wrap="none" rtlCol="0">
            <a:spAutoFit/>
          </a:bodyPr>
          <a:lstStyle/>
          <a:p>
            <a:pPr algn="ctr"/>
            <a:r>
              <a:rPr lang="en-US" sz="2000" i="1" dirty="0"/>
              <a:t>Health</a:t>
            </a:r>
          </a:p>
        </p:txBody>
      </p:sp>
      <p:sp>
        <p:nvSpPr>
          <p:cNvPr id="33" name="Oval 32"/>
          <p:cNvSpPr/>
          <p:nvPr/>
        </p:nvSpPr>
        <p:spPr>
          <a:xfrm>
            <a:off x="7420064" y="2118242"/>
            <a:ext cx="2259645" cy="1694734"/>
          </a:xfrm>
          <a:prstGeom prst="ellipse">
            <a:avLst/>
          </a:prstGeom>
          <a:solidFill>
            <a:srgbClr val="00B0F0">
              <a:alpha val="49804"/>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34" name="TextBox 33"/>
          <p:cNvSpPr txBox="1"/>
          <p:nvPr/>
        </p:nvSpPr>
        <p:spPr>
          <a:xfrm>
            <a:off x="7555345" y="2743199"/>
            <a:ext cx="2279470" cy="369332"/>
          </a:xfrm>
          <a:prstGeom prst="rect">
            <a:avLst/>
          </a:prstGeom>
          <a:noFill/>
        </p:spPr>
        <p:txBody>
          <a:bodyPr wrap="none" rtlCol="0">
            <a:spAutoFit/>
          </a:bodyPr>
          <a:lstStyle/>
          <a:p>
            <a:r>
              <a:rPr lang="en-US" i="1" dirty="0"/>
              <a:t>Children &amp; Adolescent</a:t>
            </a:r>
          </a:p>
        </p:txBody>
      </p:sp>
      <p:sp>
        <p:nvSpPr>
          <p:cNvPr id="35" name="Oval 34"/>
          <p:cNvSpPr/>
          <p:nvPr/>
        </p:nvSpPr>
        <p:spPr>
          <a:xfrm>
            <a:off x="7632500" y="3346679"/>
            <a:ext cx="2259645" cy="1694734"/>
          </a:xfrm>
          <a:prstGeom prst="ellipse">
            <a:avLst/>
          </a:prstGeom>
          <a:solidFill>
            <a:srgbClr val="00B050">
              <a:alpha val="49804"/>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36" name="TextBox 35"/>
          <p:cNvSpPr txBox="1"/>
          <p:nvPr/>
        </p:nvSpPr>
        <p:spPr>
          <a:xfrm>
            <a:off x="7804727" y="3962400"/>
            <a:ext cx="2022798" cy="646331"/>
          </a:xfrm>
          <a:prstGeom prst="rect">
            <a:avLst/>
          </a:prstGeom>
          <a:noFill/>
        </p:spPr>
        <p:txBody>
          <a:bodyPr wrap="none" rtlCol="0">
            <a:spAutoFit/>
          </a:bodyPr>
          <a:lstStyle/>
          <a:p>
            <a:r>
              <a:rPr lang="en-US" i="1" dirty="0"/>
              <a:t>Social Development</a:t>
            </a:r>
          </a:p>
          <a:p>
            <a:pPr algn="ctr"/>
            <a:r>
              <a:rPr lang="en-US" i="1" dirty="0"/>
              <a:t>Integral Mission</a:t>
            </a:r>
          </a:p>
        </p:txBody>
      </p:sp>
      <p:sp>
        <p:nvSpPr>
          <p:cNvPr id="37" name="Oval 36"/>
          <p:cNvSpPr/>
          <p:nvPr/>
        </p:nvSpPr>
        <p:spPr>
          <a:xfrm>
            <a:off x="6921300" y="4538170"/>
            <a:ext cx="2259645" cy="1694734"/>
          </a:xfrm>
          <a:prstGeom prst="ellipse">
            <a:avLst/>
          </a:prstGeom>
          <a:solidFill>
            <a:srgbClr val="FF3399">
              <a:alpha val="49804"/>
            </a:srgb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38" name="TextBox 37"/>
          <p:cNvSpPr txBox="1"/>
          <p:nvPr/>
        </p:nvSpPr>
        <p:spPr>
          <a:xfrm>
            <a:off x="6829344" y="5135418"/>
            <a:ext cx="2463368" cy="646331"/>
          </a:xfrm>
          <a:prstGeom prst="rect">
            <a:avLst/>
          </a:prstGeom>
          <a:noFill/>
        </p:spPr>
        <p:txBody>
          <a:bodyPr wrap="none" rtlCol="0">
            <a:spAutoFit/>
          </a:bodyPr>
          <a:lstStyle/>
          <a:p>
            <a:pPr algn="ctr"/>
            <a:r>
              <a:rPr lang="en-US" i="1" dirty="0"/>
              <a:t>Theology  &amp; Liturgy</a:t>
            </a:r>
          </a:p>
          <a:p>
            <a:pPr algn="ctr"/>
            <a:r>
              <a:rPr lang="en-US" i="1" dirty="0"/>
              <a:t>Evangelism, Ecumenism </a:t>
            </a:r>
          </a:p>
        </p:txBody>
      </p:sp>
    </p:spTree>
    <p:extLst>
      <p:ext uri="{BB962C8B-B14F-4D97-AF65-F5344CB8AC3E}">
        <p14:creationId xmlns:p14="http://schemas.microsoft.com/office/powerpoint/2010/main" val="650779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1163085"/>
            <a:ext cx="12039599" cy="6461321"/>
          </a:xfrm>
          <a:prstGeom prst="rect">
            <a:avLst/>
          </a:prstGeom>
        </p:spPr>
        <p:txBody>
          <a:bodyPr wrap="square">
            <a:spAutoFit/>
          </a:bodyPr>
          <a:lstStyle/>
          <a:p>
            <a:pPr marR="0" lvl="0">
              <a:lnSpc>
                <a:spcPct val="107000"/>
              </a:lnSpc>
              <a:spcBef>
                <a:spcPts val="0"/>
              </a:spcBef>
              <a:spcAft>
                <a:spcPts val="0"/>
              </a:spcAft>
              <a:buSzPts val="1000"/>
              <a:tabLst>
                <a:tab pos="457200" algn="l"/>
              </a:tabLst>
            </a:pPr>
            <a:r>
              <a:rPr lang="en-US" sz="2800" b="1" dirty="0">
                <a:solidFill>
                  <a:srgbClr val="00B050"/>
                </a:solidFill>
                <a:latin typeface="Calibri" panose="020F0502020204030204" pitchFamily="34" charset="0"/>
                <a:ea typeface="Calibri" panose="020F0502020204030204" pitchFamily="34" charset="0"/>
                <a:cs typeface="Calibri" panose="020F0502020204030204" pitchFamily="34" charset="0"/>
              </a:rPr>
              <a:t>Opportunities:</a:t>
            </a:r>
          </a:p>
          <a:p>
            <a:pPr marL="457200" marR="0" lvl="0" indent="-457200">
              <a:lnSpc>
                <a:spcPct val="107000"/>
              </a:lnSpc>
              <a:spcBef>
                <a:spcPts val="0"/>
              </a:spcBef>
              <a:spcAft>
                <a:spcPts val="0"/>
              </a:spcAft>
              <a:buSzPts val="1000"/>
              <a:buFont typeface="Wingdings" pitchFamily="2" charset="2"/>
              <a:buChar char="Ø"/>
              <a:tabLst>
                <a:tab pos="457200" algn="l"/>
              </a:tabLst>
            </a:pPr>
            <a:r>
              <a:rPr lang="en-US" sz="2400" dirty="0">
                <a:latin typeface="Calibri" panose="020F0502020204030204" pitchFamily="34" charset="0"/>
                <a:ea typeface="Calibri" panose="020F0502020204030204" pitchFamily="34" charset="0"/>
                <a:cs typeface="Calibri" panose="020F0502020204030204" pitchFamily="34" charset="0"/>
              </a:rPr>
              <a:t>Vast mission field. Many ways to do mission work.</a:t>
            </a:r>
          </a:p>
          <a:p>
            <a:pPr marL="457200" marR="0" lvl="0" indent="-457200">
              <a:lnSpc>
                <a:spcPct val="107000"/>
              </a:lnSpc>
              <a:spcBef>
                <a:spcPts val="0"/>
              </a:spcBef>
              <a:spcAft>
                <a:spcPts val="0"/>
              </a:spcAft>
              <a:buSzPts val="1000"/>
              <a:buFont typeface="Wingdings" pitchFamily="2" charset="2"/>
              <a:buChar char="Ø"/>
              <a:tabLst>
                <a:tab pos="457200" algn="l"/>
              </a:tabLst>
            </a:pPr>
            <a:r>
              <a:rPr lang="en-US" sz="2400" dirty="0">
                <a:latin typeface="Calibri" panose="020F0502020204030204" pitchFamily="34" charset="0"/>
                <a:ea typeface="Calibri" panose="020F0502020204030204" pitchFamily="34" charset="0"/>
                <a:cs typeface="Calibri" panose="020F0502020204030204" pitchFamily="34" charset="0"/>
              </a:rPr>
              <a:t>Partners like USPG are involved with us to continue mission work.</a:t>
            </a:r>
          </a:p>
          <a:p>
            <a:pPr marL="457200" marR="0" lvl="0" indent="-457200">
              <a:lnSpc>
                <a:spcPct val="107000"/>
              </a:lnSpc>
              <a:spcBef>
                <a:spcPts val="0"/>
              </a:spcBef>
              <a:spcAft>
                <a:spcPts val="0"/>
              </a:spcAft>
              <a:buSzPts val="1000"/>
              <a:buFont typeface="Wingdings" pitchFamily="2" charset="2"/>
              <a:buChar char="Ø"/>
              <a:tabLst>
                <a:tab pos="457200" algn="l"/>
              </a:tabLst>
            </a:pPr>
            <a:r>
              <a:rPr lang="en-US" sz="2400" dirty="0">
                <a:latin typeface="Calibri" panose="020F0502020204030204" pitchFamily="34" charset="0"/>
                <a:ea typeface="Calibri" panose="020F0502020204030204" pitchFamily="34" charset="0"/>
                <a:cs typeface="Calibri" panose="020F0502020204030204" pitchFamily="34" charset="0"/>
              </a:rPr>
              <a:t>We have infrastructures to continue education and health services all over the Bangladesh.</a:t>
            </a:r>
          </a:p>
          <a:p>
            <a:pPr marL="457200" marR="0" lvl="0" indent="-457200">
              <a:lnSpc>
                <a:spcPct val="107000"/>
              </a:lnSpc>
              <a:spcBef>
                <a:spcPts val="0"/>
              </a:spcBef>
              <a:spcAft>
                <a:spcPts val="0"/>
              </a:spcAft>
              <a:buSzPts val="1000"/>
              <a:buFont typeface="Wingdings" pitchFamily="2" charset="2"/>
              <a:buChar char="Ø"/>
              <a:tabLst>
                <a:tab pos="457200" algn="l"/>
              </a:tabLst>
            </a:pPr>
            <a:r>
              <a:rPr lang="en-US" sz="2400" dirty="0">
                <a:latin typeface="Calibri" panose="020F0502020204030204" pitchFamily="34" charset="0"/>
                <a:ea typeface="Calibri" panose="020F0502020204030204" pitchFamily="34" charset="0"/>
                <a:cs typeface="Calibri" panose="020F0502020204030204" pitchFamily="34" charset="0"/>
              </a:rPr>
              <a:t>Churches are scattered all over the Bangladesh, which is a blessing to reach out to many with Gospel.</a:t>
            </a:r>
          </a:p>
          <a:p>
            <a:pPr marR="0" lvl="0">
              <a:lnSpc>
                <a:spcPct val="107000"/>
              </a:lnSpc>
              <a:spcBef>
                <a:spcPts val="0"/>
              </a:spcBef>
              <a:spcAft>
                <a:spcPts val="0"/>
              </a:spcAft>
              <a:buSzPts val="1000"/>
              <a:tabLst>
                <a:tab pos="457200" algn="l"/>
              </a:tabLst>
            </a:pPr>
            <a:r>
              <a:rPr lang="en-US"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Challenges: </a:t>
            </a:r>
          </a:p>
          <a:p>
            <a:pPr marL="285750" marR="0" lvl="0" indent="-285750">
              <a:lnSpc>
                <a:spcPct val="107000"/>
              </a:lnSpc>
              <a:spcBef>
                <a:spcPts val="0"/>
              </a:spcBef>
              <a:spcAft>
                <a:spcPts val="0"/>
              </a:spcAft>
              <a:buSzPts val="1000"/>
              <a:buFont typeface="Courier New" panose="02070309020205020404" pitchFamily="49" charset="0"/>
              <a:buChar char="o"/>
              <a:tabLst>
                <a:tab pos="457200" algn="l"/>
              </a:tabLst>
            </a:pPr>
            <a:r>
              <a:rPr lang="en-US" sz="2400" dirty="0">
                <a:latin typeface="Calibri" panose="020F0502020204030204" pitchFamily="34" charset="0"/>
                <a:ea typeface="Calibri" panose="020F0502020204030204" pitchFamily="34" charset="0"/>
                <a:cs typeface="Calibri" panose="020F0502020204030204" pitchFamily="34" charset="0"/>
              </a:rPr>
              <a:t>Big number of people including our church members have lost their jobs and the means of livelihoods are being compressed.</a:t>
            </a:r>
          </a:p>
          <a:p>
            <a:pPr marL="285750" marR="0" lvl="0" indent="-285750">
              <a:lnSpc>
                <a:spcPct val="107000"/>
              </a:lnSpc>
              <a:spcBef>
                <a:spcPts val="0"/>
              </a:spcBef>
              <a:spcAft>
                <a:spcPts val="0"/>
              </a:spcAft>
              <a:buSzPts val="1000"/>
              <a:buFont typeface="Courier New" panose="02070309020205020404" pitchFamily="49" charset="0"/>
              <a:buChar char="o"/>
              <a:tabLst>
                <a:tab pos="457200" algn="l"/>
              </a:tabLst>
            </a:pPr>
            <a:r>
              <a:rPr lang="en-US" sz="2400" dirty="0">
                <a:latin typeface="Calibri" panose="020F0502020204030204" pitchFamily="34" charset="0"/>
                <a:ea typeface="Calibri" panose="020F0502020204030204" pitchFamily="34" charset="0"/>
                <a:cs typeface="Calibri" panose="020F0502020204030204" pitchFamily="34" charset="0"/>
              </a:rPr>
              <a:t>Financial supports from the foreign mission partners and development partners are being declined.</a:t>
            </a:r>
          </a:p>
          <a:p>
            <a:pPr marL="285750" marR="0" lvl="0" indent="-285750">
              <a:lnSpc>
                <a:spcPct val="107000"/>
              </a:lnSpc>
              <a:spcBef>
                <a:spcPts val="0"/>
              </a:spcBef>
              <a:spcAft>
                <a:spcPts val="0"/>
              </a:spcAft>
              <a:buSzPts val="1000"/>
              <a:buFont typeface="Courier New" panose="02070309020205020404" pitchFamily="49" charset="0"/>
              <a:buChar char="o"/>
              <a:tabLst>
                <a:tab pos="457200" algn="l"/>
              </a:tabLst>
            </a:pPr>
            <a:r>
              <a:rPr lang="en-US" sz="2400" dirty="0">
                <a:latin typeface="Calibri" panose="020F0502020204030204" pitchFamily="34" charset="0"/>
                <a:ea typeface="Calibri" panose="020F0502020204030204" pitchFamily="34" charset="0"/>
                <a:cs typeface="Calibri" panose="020F0502020204030204" pitchFamily="34" charset="0"/>
              </a:rPr>
              <a:t>Necessity of health services and mental stress in COVID-19 is increasing day by day.</a:t>
            </a:r>
          </a:p>
          <a:p>
            <a:pPr marL="285750" marR="0" lvl="0" indent="-285750">
              <a:lnSpc>
                <a:spcPct val="107000"/>
              </a:lnSpc>
              <a:spcBef>
                <a:spcPts val="0"/>
              </a:spcBef>
              <a:spcAft>
                <a:spcPts val="0"/>
              </a:spcAft>
              <a:buSzPts val="1000"/>
              <a:buFont typeface="Courier New" panose="02070309020205020404" pitchFamily="49" charset="0"/>
              <a:buChar char="o"/>
              <a:tabLst>
                <a:tab pos="457200" algn="l"/>
              </a:tabLst>
            </a:pPr>
            <a:r>
              <a:rPr lang="en-US" sz="2400" dirty="0">
                <a:latin typeface="Calibri" panose="020F0502020204030204" pitchFamily="34" charset="0"/>
                <a:ea typeface="Calibri" panose="020F0502020204030204" pitchFamily="34" charset="0"/>
                <a:cs typeface="Calibri" panose="020F0502020204030204" pitchFamily="34" charset="0"/>
              </a:rPr>
              <a:t>Providing salaries to teachers &amp; staffs while the educational institution have no income</a:t>
            </a:r>
          </a:p>
          <a:p>
            <a:pPr marL="285750" marR="0" lvl="0" indent="-285750">
              <a:lnSpc>
                <a:spcPct val="107000"/>
              </a:lnSpc>
              <a:spcBef>
                <a:spcPts val="0"/>
              </a:spcBef>
              <a:spcAft>
                <a:spcPts val="0"/>
              </a:spcAft>
              <a:buSzPts val="1000"/>
              <a:buFont typeface="Courier New" panose="02070309020205020404" pitchFamily="49" charset="0"/>
              <a:buChar char="o"/>
              <a:tabLst>
                <a:tab pos="457200" algn="l"/>
              </a:tabLst>
            </a:pPr>
            <a:r>
              <a:rPr lang="en-US" sz="2400" dirty="0">
                <a:latin typeface="Calibri" panose="020F0502020204030204" pitchFamily="34" charset="0"/>
                <a:ea typeface="Calibri" panose="020F0502020204030204" pitchFamily="34" charset="0"/>
                <a:cs typeface="Calibri" panose="020F0502020204030204" pitchFamily="34" charset="0"/>
              </a:rPr>
              <a:t>Shifting peoples’ mentality from Relief to Resource. </a:t>
            </a:r>
          </a:p>
          <a:p>
            <a:pPr marL="285750" marR="0" lvl="0" indent="-285750">
              <a:lnSpc>
                <a:spcPct val="107000"/>
              </a:lnSpc>
              <a:spcBef>
                <a:spcPts val="0"/>
              </a:spcBef>
              <a:spcAft>
                <a:spcPts val="0"/>
              </a:spcAft>
              <a:buSzPts val="1000"/>
              <a:buFont typeface="Courier New" panose="02070309020205020404" pitchFamily="49" charset="0"/>
              <a:buChar char="o"/>
              <a:tabLst>
                <a:tab pos="457200" algn="l"/>
              </a:tabLst>
            </a:pP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Georgia" panose="02040502050405020303" pitchFamily="18"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3853" y="148705"/>
            <a:ext cx="11605491" cy="1014380"/>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r>
              <a:rPr lang="en-US" sz="2800" b="1" dirty="0">
                <a:solidFill>
                  <a:schemeClr val="accent4">
                    <a:lumMod val="50000"/>
                  </a:schemeClr>
                </a:solidFill>
                <a:latin typeface="Georgia" panose="02040502050405020303" pitchFamily="18" charset="0"/>
                <a:ea typeface="Times New Roman" panose="02020603050405020304" pitchFamily="18" charset="0"/>
                <a:cs typeface="Times New Roman" panose="02020603050405020304" pitchFamily="18" charset="0"/>
              </a:rPr>
              <a:t>Opportunities and challenges of mission for the Church of Bangladesh within the current context</a:t>
            </a:r>
          </a:p>
        </p:txBody>
      </p:sp>
    </p:spTree>
    <p:extLst>
      <p:ext uri="{BB962C8B-B14F-4D97-AF65-F5344CB8AC3E}">
        <p14:creationId xmlns:p14="http://schemas.microsoft.com/office/powerpoint/2010/main" val="383045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anim calcmode="lin" valueType="num">
                                      <p:cBhvr>
                                        <p:cTn id="3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1000"/>
                                        <p:tgtEl>
                                          <p:spTgt spid="5">
                                            <p:txEl>
                                              <p:pRg st="4" end="4"/>
                                            </p:txEl>
                                          </p:spTgt>
                                        </p:tgtEl>
                                      </p:cBhvr>
                                    </p:animEffect>
                                    <p:anim calcmode="lin" valueType="num">
                                      <p:cBhvr>
                                        <p:cTn id="3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1000"/>
                                        <p:tgtEl>
                                          <p:spTgt spid="5">
                                            <p:txEl>
                                              <p:pRg st="5" end="5"/>
                                            </p:txEl>
                                          </p:spTgt>
                                        </p:tgtEl>
                                      </p:cBhvr>
                                    </p:animEffect>
                                    <p:anim calcmode="lin" valueType="num">
                                      <p:cBhvr>
                                        <p:cTn id="4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fade">
                                      <p:cBhvr>
                                        <p:cTn id="46" dur="1000"/>
                                        <p:tgtEl>
                                          <p:spTgt spid="5">
                                            <p:txEl>
                                              <p:pRg st="6" end="6"/>
                                            </p:txEl>
                                          </p:spTgt>
                                        </p:tgtEl>
                                      </p:cBhvr>
                                    </p:animEffect>
                                    <p:anim calcmode="lin" valueType="num">
                                      <p:cBhvr>
                                        <p:cTn id="4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fade">
                                      <p:cBhvr>
                                        <p:cTn id="51" dur="1000"/>
                                        <p:tgtEl>
                                          <p:spTgt spid="5">
                                            <p:txEl>
                                              <p:pRg st="7" end="7"/>
                                            </p:txEl>
                                          </p:spTgt>
                                        </p:tgtEl>
                                      </p:cBhvr>
                                    </p:animEffect>
                                    <p:anim calcmode="lin" valueType="num">
                                      <p:cBhvr>
                                        <p:cTn id="5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7" end="7"/>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fade">
                                      <p:cBhvr>
                                        <p:cTn id="56" dur="1000"/>
                                        <p:tgtEl>
                                          <p:spTgt spid="5">
                                            <p:txEl>
                                              <p:pRg st="8" end="8"/>
                                            </p:txEl>
                                          </p:spTgt>
                                        </p:tgtEl>
                                      </p:cBhvr>
                                    </p:animEffect>
                                    <p:anim calcmode="lin" valueType="num">
                                      <p:cBhvr>
                                        <p:cTn id="5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8" end="8"/>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Effect transition="in" filter="fade">
                                      <p:cBhvr>
                                        <p:cTn id="61" dur="1000"/>
                                        <p:tgtEl>
                                          <p:spTgt spid="5">
                                            <p:txEl>
                                              <p:pRg st="9" end="9"/>
                                            </p:txEl>
                                          </p:spTgt>
                                        </p:tgtEl>
                                      </p:cBhvr>
                                    </p:animEffect>
                                    <p:anim calcmode="lin" valueType="num">
                                      <p:cBhvr>
                                        <p:cTn id="62"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9" end="9"/>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5">
                                            <p:txEl>
                                              <p:pRg st="10" end="10"/>
                                            </p:txEl>
                                          </p:spTgt>
                                        </p:tgtEl>
                                        <p:attrNameLst>
                                          <p:attrName>style.visibility</p:attrName>
                                        </p:attrNameLst>
                                      </p:cBhvr>
                                      <p:to>
                                        <p:strVal val="visible"/>
                                      </p:to>
                                    </p:set>
                                    <p:animEffect transition="in" filter="fade">
                                      <p:cBhvr>
                                        <p:cTn id="66" dur="1000"/>
                                        <p:tgtEl>
                                          <p:spTgt spid="5">
                                            <p:txEl>
                                              <p:pRg st="10" end="10"/>
                                            </p:txEl>
                                          </p:spTgt>
                                        </p:tgtEl>
                                      </p:cBhvr>
                                    </p:animEffect>
                                    <p:anim calcmode="lin" valueType="num">
                                      <p:cBhvr>
                                        <p:cTn id="67"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441" y="36800"/>
            <a:ext cx="9074590" cy="593047"/>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r>
              <a:rPr lang="en-US" sz="3200" b="1" dirty="0">
                <a:solidFill>
                  <a:schemeClr val="accent2">
                    <a:lumMod val="50000"/>
                  </a:schemeClr>
                </a:solidFill>
                <a:latin typeface="Georgia" panose="02040502050405020303" pitchFamily="18" charset="0"/>
                <a:ea typeface="Times New Roman" panose="02020603050405020304" pitchFamily="18" charset="0"/>
                <a:cs typeface="Times New Roman" panose="02020603050405020304" pitchFamily="18" charset="0"/>
              </a:rPr>
              <a:t>Prayer points</a:t>
            </a:r>
            <a:endParaRPr lang="en-US" sz="28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032EC86-ACF7-48E1-A7D0-A1F292BDD537}"/>
              </a:ext>
            </a:extLst>
          </p:cNvPr>
          <p:cNvSpPr txBox="1"/>
          <p:nvPr/>
        </p:nvSpPr>
        <p:spPr>
          <a:xfrm>
            <a:off x="111760" y="612844"/>
            <a:ext cx="12080240" cy="5470728"/>
          </a:xfrm>
          <a:prstGeom prst="rect">
            <a:avLst/>
          </a:prstGeom>
          <a:noFill/>
        </p:spPr>
        <p:txBody>
          <a:bodyPr wrap="square" rtlCol="0">
            <a:spAutoFit/>
          </a:bodyPr>
          <a:lstStyle/>
          <a:p>
            <a:pPr>
              <a:buBlip>
                <a:blip r:embed="rId2">
                  <a:extLst>
                    <a:ext uri="{837473B0-CC2E-450A-ABE3-18F120FF3D39}">
                      <a1611:picAttrSrcUrl xmlns:a1611="http://schemas.microsoft.com/office/drawing/2016/11/main" r:id="rId3"/>
                    </a:ext>
                  </a:extLst>
                </a:blip>
              </a:buBlip>
            </a:pPr>
            <a:r>
              <a:rPr lang="en-US" sz="2400" dirty="0"/>
              <a:t> </a:t>
            </a:r>
            <a:r>
              <a:rPr lang="en-US" sz="2400" dirty="0">
                <a:solidFill>
                  <a:srgbClr val="0A28DA"/>
                </a:solidFill>
              </a:rPr>
              <a:t>Remember the nation Bangladesh as it struggling to cope with COVID19 situation</a:t>
            </a:r>
          </a:p>
          <a:p>
            <a:endParaRPr lang="en-US" sz="1050" dirty="0">
              <a:solidFill>
                <a:srgbClr val="0A28DA"/>
              </a:solidFill>
            </a:endParaRPr>
          </a:p>
          <a:p>
            <a:pPr>
              <a:buBlip>
                <a:blip r:embed="rId2">
                  <a:extLst>
                    <a:ext uri="{837473B0-CC2E-450A-ABE3-18F120FF3D39}">
                      <a1611:picAttrSrcUrl xmlns:a1611="http://schemas.microsoft.com/office/drawing/2016/11/main" r:id="rId3"/>
                    </a:ext>
                  </a:extLst>
                </a:blip>
              </a:buBlip>
            </a:pPr>
            <a:r>
              <a:rPr lang="en-US" sz="2400" dirty="0">
                <a:solidFill>
                  <a:srgbClr val="0A28DA"/>
                </a:solidFill>
              </a:rPr>
              <a:t> The church remain faithful to its calling for the people amid negative environment</a:t>
            </a:r>
          </a:p>
          <a:p>
            <a:endParaRPr lang="en-US" sz="1000" dirty="0">
              <a:solidFill>
                <a:srgbClr val="0A28DA"/>
              </a:solidFill>
            </a:endParaRPr>
          </a:p>
          <a:p>
            <a:pPr>
              <a:buBlip>
                <a:blip r:embed="rId2">
                  <a:extLst>
                    <a:ext uri="{837473B0-CC2E-450A-ABE3-18F120FF3D39}">
                      <a1611:picAttrSrcUrl xmlns:a1611="http://schemas.microsoft.com/office/drawing/2016/11/main" r:id="rId3"/>
                    </a:ext>
                  </a:extLst>
                </a:blip>
              </a:buBlip>
            </a:pPr>
            <a:r>
              <a:rPr lang="en-US" sz="2400" dirty="0">
                <a:solidFill>
                  <a:srgbClr val="0A28DA"/>
                </a:solidFill>
              </a:rPr>
              <a:t> The church find resources to support people to secure their livelihood and flourished.</a:t>
            </a:r>
          </a:p>
          <a:p>
            <a:endParaRPr lang="en-US" sz="1050" dirty="0">
              <a:solidFill>
                <a:srgbClr val="0A28DA"/>
              </a:solidFill>
            </a:endParaRPr>
          </a:p>
          <a:p>
            <a:pPr>
              <a:buBlip>
                <a:blip r:embed="rId2">
                  <a:extLst>
                    <a:ext uri="{837473B0-CC2E-450A-ABE3-18F120FF3D39}">
                      <a1611:picAttrSrcUrl xmlns:a1611="http://schemas.microsoft.com/office/drawing/2016/11/main" r:id="rId3"/>
                    </a:ext>
                  </a:extLst>
                </a:blip>
              </a:buBlip>
            </a:pPr>
            <a:r>
              <a:rPr lang="en-US" sz="2400" dirty="0">
                <a:solidFill>
                  <a:srgbClr val="0A28DA"/>
                </a:solidFill>
              </a:rPr>
              <a:t> Pray for the integral mission of the church through its various wings, staff may remain positive   </a:t>
            </a:r>
          </a:p>
          <a:p>
            <a:r>
              <a:rPr lang="en-US" sz="2400" dirty="0">
                <a:solidFill>
                  <a:srgbClr val="0A28DA"/>
                </a:solidFill>
              </a:rPr>
              <a:t>   and healthy as they encounter many in the process of rendering services</a:t>
            </a:r>
            <a:r>
              <a:rPr lang="en-US" sz="2000" dirty="0">
                <a:solidFill>
                  <a:srgbClr val="0A28DA"/>
                </a:solidFill>
              </a:rPr>
              <a:t>.</a:t>
            </a:r>
          </a:p>
          <a:p>
            <a:endParaRPr lang="en-US" sz="1200" dirty="0">
              <a:solidFill>
                <a:srgbClr val="0A28DA"/>
              </a:solidFill>
            </a:endParaRPr>
          </a:p>
          <a:p>
            <a:pPr>
              <a:buBlip>
                <a:blip r:embed="rId2">
                  <a:extLst>
                    <a:ext uri="{837473B0-CC2E-450A-ABE3-18F120FF3D39}">
                      <a1611:picAttrSrcUrl xmlns:a1611="http://schemas.microsoft.com/office/drawing/2016/11/main" r:id="rId3"/>
                    </a:ext>
                  </a:extLst>
                </a:blip>
              </a:buBlip>
            </a:pPr>
            <a:r>
              <a:rPr lang="en-US" sz="2400" dirty="0">
                <a:solidFill>
                  <a:srgbClr val="0A28DA"/>
                </a:solidFill>
              </a:rPr>
              <a:t> May our Children and Youths have patience to endure this time of restriction and continue </a:t>
            </a:r>
          </a:p>
          <a:p>
            <a:r>
              <a:rPr lang="en-US" sz="2400" dirty="0">
                <a:solidFill>
                  <a:srgbClr val="0A28DA"/>
                </a:solidFill>
              </a:rPr>
              <a:t>   their education in the safest way. </a:t>
            </a:r>
          </a:p>
          <a:p>
            <a:endParaRPr lang="en-US" sz="1200" dirty="0">
              <a:solidFill>
                <a:srgbClr val="0A28DA"/>
              </a:solidFill>
            </a:endParaRPr>
          </a:p>
          <a:p>
            <a:pPr>
              <a:buBlip>
                <a:blip r:embed="rId2">
                  <a:extLst>
                    <a:ext uri="{837473B0-CC2E-450A-ABE3-18F120FF3D39}">
                      <a1611:picAttrSrcUrl xmlns:a1611="http://schemas.microsoft.com/office/drawing/2016/11/main" r:id="rId3"/>
                    </a:ext>
                  </a:extLst>
                </a:blip>
              </a:buBlip>
            </a:pPr>
            <a:r>
              <a:rPr lang="en-US" sz="2000" dirty="0">
                <a:solidFill>
                  <a:srgbClr val="0A28DA"/>
                </a:solidFill>
              </a:rPr>
              <a:t> </a:t>
            </a:r>
            <a:r>
              <a:rPr lang="en-US" sz="2400" dirty="0">
                <a:solidFill>
                  <a:srgbClr val="0A28DA"/>
                </a:solidFill>
              </a:rPr>
              <a:t>May our women and men understand their God given talents and use it for the love of Christ. </a:t>
            </a:r>
          </a:p>
          <a:p>
            <a:endParaRPr lang="en-US" sz="1050" dirty="0">
              <a:solidFill>
                <a:srgbClr val="0A28DA"/>
              </a:solidFill>
            </a:endParaRPr>
          </a:p>
          <a:p>
            <a:pPr>
              <a:buBlip>
                <a:blip r:embed="rId2">
                  <a:extLst>
                    <a:ext uri="{837473B0-CC2E-450A-ABE3-18F120FF3D39}">
                      <a1611:picAttrSrcUrl xmlns:a1611="http://schemas.microsoft.com/office/drawing/2016/11/main" r:id="rId3"/>
                    </a:ext>
                  </a:extLst>
                </a:blip>
              </a:buBlip>
            </a:pPr>
            <a:r>
              <a:rPr lang="en-US" sz="2400" dirty="0">
                <a:solidFill>
                  <a:srgbClr val="0A28DA"/>
                </a:solidFill>
              </a:rPr>
              <a:t> People living in the most endanger areas where they face the climate change impact regularly </a:t>
            </a:r>
          </a:p>
          <a:p>
            <a:r>
              <a:rPr lang="en-US" sz="2400" dirty="0">
                <a:solidFill>
                  <a:srgbClr val="0A28DA"/>
                </a:solidFill>
              </a:rPr>
              <a:t>   be resilient and safe. </a:t>
            </a:r>
          </a:p>
          <a:p>
            <a:endParaRPr lang="en-US" sz="1400" dirty="0">
              <a:solidFill>
                <a:srgbClr val="0A28DA"/>
              </a:solidFill>
            </a:endParaRPr>
          </a:p>
          <a:p>
            <a:pPr>
              <a:buBlip>
                <a:blip r:embed="rId2">
                  <a:extLst>
                    <a:ext uri="{837473B0-CC2E-450A-ABE3-18F120FF3D39}">
                      <a1611:picAttrSrcUrl xmlns:a1611="http://schemas.microsoft.com/office/drawing/2016/11/main" r:id="rId3"/>
                    </a:ext>
                  </a:extLst>
                </a:blip>
              </a:buBlip>
            </a:pPr>
            <a:r>
              <a:rPr lang="en-US" sz="2400" dirty="0">
                <a:solidFill>
                  <a:srgbClr val="0A28DA"/>
                </a:solidFill>
              </a:rPr>
              <a:t> May the church be bold enough to take its prophetic role seriously. </a:t>
            </a:r>
          </a:p>
        </p:txBody>
      </p:sp>
    </p:spTree>
    <p:extLst>
      <p:ext uri="{BB962C8B-B14F-4D97-AF65-F5344CB8AC3E}">
        <p14:creationId xmlns:p14="http://schemas.microsoft.com/office/powerpoint/2010/main" val="39483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000"/>
                                        <p:tgtEl>
                                          <p:spTgt spid="4">
                                            <p:txEl>
                                              <p:pRg st="6" end="6"/>
                                            </p:txEl>
                                          </p:spTgt>
                                        </p:tgtEl>
                                      </p:cBhvr>
                                    </p:animEffect>
                                    <p:anim calcmode="lin" valueType="num">
                                      <p:cBhvr>
                                        <p:cTn id="3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anim calcmode="lin" valueType="num">
                                      <p:cBhvr>
                                        <p:cTn id="3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animEffect transition="in" filter="fade">
                                      <p:cBhvr>
                                        <p:cTn id="39" dur="1000"/>
                                        <p:tgtEl>
                                          <p:spTgt spid="4">
                                            <p:txEl>
                                              <p:pRg st="9" end="9"/>
                                            </p:txEl>
                                          </p:spTgt>
                                        </p:tgtEl>
                                      </p:cBhvr>
                                    </p:animEffect>
                                    <p:anim calcmode="lin" valueType="num">
                                      <p:cBhvr>
                                        <p:cTn id="4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10" end="10"/>
                                            </p:txEl>
                                          </p:spTgt>
                                        </p:tgtEl>
                                        <p:attrNameLst>
                                          <p:attrName>style.visibility</p:attrName>
                                        </p:attrNameLst>
                                      </p:cBhvr>
                                      <p:to>
                                        <p:strVal val="visible"/>
                                      </p:to>
                                    </p:set>
                                    <p:animEffect transition="in" filter="fade">
                                      <p:cBhvr>
                                        <p:cTn id="44" dur="1000"/>
                                        <p:tgtEl>
                                          <p:spTgt spid="4">
                                            <p:txEl>
                                              <p:pRg st="10" end="10"/>
                                            </p:txEl>
                                          </p:spTgt>
                                        </p:tgtEl>
                                      </p:cBhvr>
                                    </p:animEffect>
                                    <p:anim calcmode="lin" valueType="num">
                                      <p:cBhvr>
                                        <p:cTn id="4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Effect transition="in" filter="fade">
                                      <p:cBhvr>
                                        <p:cTn id="49" dur="1000"/>
                                        <p:tgtEl>
                                          <p:spTgt spid="4">
                                            <p:txEl>
                                              <p:pRg st="12" end="12"/>
                                            </p:txEl>
                                          </p:spTgt>
                                        </p:tgtEl>
                                      </p:cBhvr>
                                    </p:animEffect>
                                    <p:anim calcmode="lin" valueType="num">
                                      <p:cBhvr>
                                        <p:cTn id="50"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2" end="12"/>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14" end="14"/>
                                            </p:txEl>
                                          </p:spTgt>
                                        </p:tgtEl>
                                        <p:attrNameLst>
                                          <p:attrName>style.visibility</p:attrName>
                                        </p:attrNameLst>
                                      </p:cBhvr>
                                      <p:to>
                                        <p:strVal val="visible"/>
                                      </p:to>
                                    </p:set>
                                    <p:animEffect transition="in" filter="fade">
                                      <p:cBhvr>
                                        <p:cTn id="54" dur="1000"/>
                                        <p:tgtEl>
                                          <p:spTgt spid="4">
                                            <p:txEl>
                                              <p:pRg st="14" end="14"/>
                                            </p:txEl>
                                          </p:spTgt>
                                        </p:tgtEl>
                                      </p:cBhvr>
                                    </p:animEffect>
                                    <p:anim calcmode="lin" valueType="num">
                                      <p:cBhvr>
                                        <p:cTn id="55"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14" end="14"/>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xEl>
                                              <p:pRg st="15" end="15"/>
                                            </p:txEl>
                                          </p:spTgt>
                                        </p:tgtEl>
                                        <p:attrNameLst>
                                          <p:attrName>style.visibility</p:attrName>
                                        </p:attrNameLst>
                                      </p:cBhvr>
                                      <p:to>
                                        <p:strVal val="visible"/>
                                      </p:to>
                                    </p:set>
                                    <p:animEffect transition="in" filter="fade">
                                      <p:cBhvr>
                                        <p:cTn id="59" dur="1000"/>
                                        <p:tgtEl>
                                          <p:spTgt spid="4">
                                            <p:txEl>
                                              <p:pRg st="15" end="15"/>
                                            </p:txEl>
                                          </p:spTgt>
                                        </p:tgtEl>
                                      </p:cBhvr>
                                    </p:animEffect>
                                    <p:anim calcmode="lin" valueType="num">
                                      <p:cBhvr>
                                        <p:cTn id="60"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15" end="15"/>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
                                            <p:txEl>
                                              <p:pRg st="17" end="17"/>
                                            </p:txEl>
                                          </p:spTgt>
                                        </p:tgtEl>
                                        <p:attrNameLst>
                                          <p:attrName>style.visibility</p:attrName>
                                        </p:attrNameLst>
                                      </p:cBhvr>
                                      <p:to>
                                        <p:strVal val="visible"/>
                                      </p:to>
                                    </p:set>
                                    <p:animEffect transition="in" filter="fade">
                                      <p:cBhvr>
                                        <p:cTn id="64" dur="1000"/>
                                        <p:tgtEl>
                                          <p:spTgt spid="4">
                                            <p:txEl>
                                              <p:pRg st="17" end="17"/>
                                            </p:txEl>
                                          </p:spTgt>
                                        </p:tgtEl>
                                      </p:cBhvr>
                                    </p:animEffect>
                                    <p:anim calcmode="lin" valueType="num">
                                      <p:cBhvr>
                                        <p:cTn id="65" dur="1000" fill="hold"/>
                                        <p:tgtEl>
                                          <p:spTgt spid="4">
                                            <p:txEl>
                                              <p:pRg st="17" end="17"/>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17" end="1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8392" y="1888253"/>
            <a:ext cx="7175213" cy="3515065"/>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r>
              <a:rPr lang="en-US" sz="5400" dirty="0">
                <a:solidFill>
                  <a:srgbClr val="FF00FF"/>
                </a:solidFill>
                <a:latin typeface="Georgia" panose="02040502050405020303" pitchFamily="18" charset="0"/>
                <a:ea typeface="Times New Roman" panose="02020603050405020304" pitchFamily="18" charset="0"/>
                <a:cs typeface="Times New Roman" panose="02020603050405020304" pitchFamily="18" charset="0"/>
              </a:rPr>
              <a:t>Thank you for your patience hearing</a:t>
            </a:r>
          </a:p>
          <a:p>
            <a:pPr marR="0" lvl="0" algn="ctr">
              <a:lnSpc>
                <a:spcPct val="107000"/>
              </a:lnSpc>
              <a:spcBef>
                <a:spcPts val="0"/>
              </a:spcBef>
              <a:spcAft>
                <a:spcPts val="0"/>
              </a:spcAft>
              <a:buSzPts val="1000"/>
              <a:tabLst>
                <a:tab pos="457200" algn="l"/>
              </a:tabLst>
            </a:pPr>
            <a:r>
              <a:rPr lang="en-US" sz="5400" dirty="0" err="1">
                <a:solidFill>
                  <a:srgbClr val="FF00FF"/>
                </a:solidFill>
                <a:latin typeface="Georgia" panose="02040502050405020303" pitchFamily="18" charset="0"/>
                <a:ea typeface="Times New Roman" panose="02020603050405020304" pitchFamily="18" charset="0"/>
                <a:cs typeface="Times New Roman" panose="02020603050405020304" pitchFamily="18" charset="0"/>
              </a:rPr>
              <a:t>Dhanyabad</a:t>
            </a:r>
            <a:r>
              <a:rPr lang="en-US" sz="5400" dirty="0">
                <a:solidFill>
                  <a:srgbClr val="FF00FF"/>
                </a:solidFill>
                <a:latin typeface="Georgia" panose="02040502050405020303" pitchFamily="18" charset="0"/>
                <a:ea typeface="Times New Roman" panose="02020603050405020304" pitchFamily="18" charset="0"/>
                <a:cs typeface="Times New Roman" panose="02020603050405020304" pitchFamily="18" charset="0"/>
              </a:rPr>
              <a:t>.</a:t>
            </a:r>
          </a:p>
          <a:p>
            <a:pPr marR="0" lvl="0" algn="ctr">
              <a:lnSpc>
                <a:spcPct val="107000"/>
              </a:lnSpc>
              <a:spcBef>
                <a:spcPts val="0"/>
              </a:spcBef>
              <a:spcAft>
                <a:spcPts val="0"/>
              </a:spcAft>
              <a:buSzPts val="1000"/>
              <a:tabLst>
                <a:tab pos="457200" algn="l"/>
              </a:tabLst>
            </a:pPr>
            <a:endParaRPr lang="en-US" sz="4800" dirty="0">
              <a:solidFill>
                <a:srgbClr val="FF00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0389F97-9C80-4CB0-AD41-C2929F6054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76080" y="2154095"/>
            <a:ext cx="2611119" cy="3327225"/>
          </a:xfrm>
          <a:prstGeom prst="rect">
            <a:avLst/>
          </a:prstGeom>
        </p:spPr>
      </p:pic>
      <p:pic>
        <p:nvPicPr>
          <p:cNvPr id="7" name="Picture 6">
            <a:extLst>
              <a:ext uri="{FF2B5EF4-FFF2-40B4-BE49-F238E27FC236}">
                <a16:creationId xmlns:a16="http://schemas.microsoft.com/office/drawing/2014/main" id="{0840D07A-53C8-43DA-A8D6-BF4ADB53CE7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593215"/>
            <a:ext cx="3133725" cy="4733925"/>
          </a:xfrm>
          <a:prstGeom prst="rect">
            <a:avLst/>
          </a:prstGeom>
        </p:spPr>
      </p:pic>
    </p:spTree>
    <p:extLst>
      <p:ext uri="{BB962C8B-B14F-4D97-AF65-F5344CB8AC3E}">
        <p14:creationId xmlns:p14="http://schemas.microsoft.com/office/powerpoint/2010/main" val="722495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0810"/>
            <a:ext cx="12030075" cy="1781513"/>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r>
              <a:rPr lang="en-US" sz="3200" b="1" dirty="0">
                <a:solidFill>
                  <a:srgbClr val="00B050"/>
                </a:solidFill>
                <a:effectLst/>
                <a:latin typeface="Georgia" panose="02040502050405020303" pitchFamily="18" charset="0"/>
                <a:ea typeface="Times New Roman" panose="02020603050405020304" pitchFamily="18" charset="0"/>
                <a:cs typeface="Times New Roman" panose="02020603050405020304" pitchFamily="18" charset="0"/>
              </a:rPr>
              <a:t>The current context of Bangladesh – the impact of COVID-19</a:t>
            </a:r>
          </a:p>
          <a:p>
            <a:pPr marR="0" lvl="0" algn="ctr">
              <a:lnSpc>
                <a:spcPct val="107000"/>
              </a:lnSpc>
              <a:spcBef>
                <a:spcPts val="0"/>
              </a:spcBef>
              <a:spcAft>
                <a:spcPts val="0"/>
              </a:spcAft>
              <a:buSzPts val="1000"/>
              <a:tabLst>
                <a:tab pos="457200" algn="l"/>
              </a:tabLst>
            </a:pPr>
            <a:endParaRPr lang="en-US" sz="800" b="1" dirty="0">
              <a:solidFill>
                <a:srgbClr val="00B050"/>
              </a:solidFill>
              <a:latin typeface="Georgia" panose="02040502050405020303"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SzPts val="1000"/>
              <a:tabLst>
                <a:tab pos="457200" algn="l"/>
              </a:tabLst>
            </a:pPr>
            <a:endParaRPr lang="en-US" sz="32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CDA72DF-862A-480D-9A55-89815F57EB98}"/>
              </a:ext>
            </a:extLst>
          </p:cNvPr>
          <p:cNvPicPr/>
          <p:nvPr/>
        </p:nvPicPr>
        <p:blipFill rotWithShape="1">
          <a:blip r:embed="rId3"/>
          <a:srcRect l="4380" t="30959" r="4915" b="26306"/>
          <a:stretch/>
        </p:blipFill>
        <p:spPr bwMode="auto">
          <a:xfrm>
            <a:off x="526472" y="1245592"/>
            <a:ext cx="11489748" cy="2701638"/>
          </a:xfrm>
          <a:prstGeom prst="rect">
            <a:avLst/>
          </a:prstGeom>
          <a:ln>
            <a:noFill/>
          </a:ln>
          <a:extLst>
            <a:ext uri="{53640926-AAD7-44D8-BBD7-CCE9431645EC}">
              <a14:shadowObscured xmlns:a14="http://schemas.microsoft.com/office/drawing/2010/main"/>
            </a:ext>
          </a:extLst>
        </p:spPr>
      </p:pic>
      <p:pic>
        <p:nvPicPr>
          <p:cNvPr id="2052" name="Picture 4" descr="Why is it acceptable for schools to be so bad in developing countries? |  DARE – Development Assistance for Rural Education Kenya">
            <a:extLst>
              <a:ext uri="{FF2B5EF4-FFF2-40B4-BE49-F238E27FC236}">
                <a16:creationId xmlns:a16="http://schemas.microsoft.com/office/drawing/2014/main" id="{A2B1AFCC-EEC3-4E5D-9417-8C92C581FA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489"/>
          <a:stretch/>
        </p:blipFill>
        <p:spPr bwMode="auto">
          <a:xfrm>
            <a:off x="161924" y="4274545"/>
            <a:ext cx="3352800" cy="25215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ilway services resume on limited scale with eight trains | The Business  Standard">
            <a:extLst>
              <a:ext uri="{FF2B5EF4-FFF2-40B4-BE49-F238E27FC236}">
                <a16:creationId xmlns:a16="http://schemas.microsoft.com/office/drawing/2014/main" id="{006E2111-A6A6-4134-93FA-1754940DCD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6" y="3947230"/>
            <a:ext cx="4133850" cy="28488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3037718-36C4-4EEE-A118-45C28812FC88}"/>
              </a:ext>
            </a:extLst>
          </p:cNvPr>
          <p:cNvPicPr>
            <a:picLocks noChangeAspect="1"/>
          </p:cNvPicPr>
          <p:nvPr/>
        </p:nvPicPr>
        <p:blipFill rotWithShape="1">
          <a:blip r:embed="rId6">
            <a:extLst>
              <a:ext uri="{28A0092B-C50C-407E-A947-70E740481C1C}">
                <a14:useLocalDpi xmlns:a14="http://schemas.microsoft.com/office/drawing/2010/main" val="0"/>
              </a:ext>
            </a:extLst>
          </a:blip>
          <a:srcRect l="1" t="19928" r="13068" b="2816"/>
          <a:stretch/>
        </p:blipFill>
        <p:spPr>
          <a:xfrm>
            <a:off x="3685310" y="3799932"/>
            <a:ext cx="4197061" cy="3058067"/>
          </a:xfrm>
          <a:prstGeom prst="rect">
            <a:avLst/>
          </a:prstGeom>
        </p:spPr>
      </p:pic>
    </p:spTree>
    <p:extLst>
      <p:ext uri="{BB962C8B-B14F-4D97-AF65-F5344CB8AC3E}">
        <p14:creationId xmlns:p14="http://schemas.microsoft.com/office/powerpoint/2010/main" val="260188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 calcmode="lin" valueType="num">
                                      <p:cBhvr additive="base">
                                        <p:cTn id="20" dur="500" fill="hold"/>
                                        <p:tgtEl>
                                          <p:spTgt spid="2052"/>
                                        </p:tgtEl>
                                        <p:attrNameLst>
                                          <p:attrName>ppt_x</p:attrName>
                                        </p:attrNameLst>
                                      </p:cBhvr>
                                      <p:tavLst>
                                        <p:tav tm="0">
                                          <p:val>
                                            <p:strVal val="#ppt_x"/>
                                          </p:val>
                                        </p:tav>
                                        <p:tav tm="100000">
                                          <p:val>
                                            <p:strVal val="#ppt_x"/>
                                          </p:val>
                                        </p:tav>
                                      </p:tavLst>
                                    </p:anim>
                                    <p:anim calcmode="lin" valueType="num">
                                      <p:cBhvr additive="base">
                                        <p:cTn id="21"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 calcmode="lin" valueType="num">
                                      <p:cBhvr additive="base">
                                        <p:cTn id="33" dur="500" fill="hold"/>
                                        <p:tgtEl>
                                          <p:spTgt spid="2054"/>
                                        </p:tgtEl>
                                        <p:attrNameLst>
                                          <p:attrName>ppt_x</p:attrName>
                                        </p:attrNameLst>
                                      </p:cBhvr>
                                      <p:tavLst>
                                        <p:tav tm="0">
                                          <p:val>
                                            <p:strVal val="#ppt_x"/>
                                          </p:val>
                                        </p:tav>
                                        <p:tav tm="100000">
                                          <p:val>
                                            <p:strVal val="#ppt_x"/>
                                          </p:val>
                                        </p:tav>
                                      </p:tavLst>
                                    </p:anim>
                                    <p:anim calcmode="lin" valueType="num">
                                      <p:cBhvr additive="base">
                                        <p:cTn id="3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675" y="164331"/>
            <a:ext cx="12125325" cy="1244893"/>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r>
              <a:rPr lang="en-US" sz="28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The current context of Bangladesh – the impact of COVID-19</a:t>
            </a:r>
          </a:p>
          <a:p>
            <a:pPr marR="0" lvl="0" algn="ctr">
              <a:lnSpc>
                <a:spcPct val="107000"/>
              </a:lnSpc>
              <a:spcBef>
                <a:spcPts val="0"/>
              </a:spcBef>
              <a:spcAft>
                <a:spcPts val="0"/>
              </a:spcAft>
              <a:buSzPts val="1000"/>
              <a:tabLst>
                <a:tab pos="457200" algn="l"/>
              </a:tabLst>
            </a:pPr>
            <a:endParaRPr lang="en-US" sz="24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endParaRPr>
          </a:p>
          <a:p>
            <a:pPr>
              <a:lnSpc>
                <a:spcPct val="107000"/>
              </a:lnSpc>
              <a:buSzPts val="1000"/>
              <a:tabLst>
                <a:tab pos="457200" algn="l"/>
              </a:tabLst>
            </a:pPr>
            <a:endParaRPr lang="en-US" b="1" dirty="0">
              <a:solidFill>
                <a:srgbClr val="002060"/>
              </a:solidFill>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1026" name="Picture 2" descr="Bangladesh seeks IMF lifeline after record stimulus package - Nikkei Asian  Review">
            <a:extLst>
              <a:ext uri="{FF2B5EF4-FFF2-40B4-BE49-F238E27FC236}">
                <a16:creationId xmlns:a16="http://schemas.microsoft.com/office/drawing/2014/main" id="{CB2B5F63-7F74-40A4-9843-7CF400DB4A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93" y="1040092"/>
            <a:ext cx="3947377" cy="2669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or hit hardest by lockdown measures: Study | 2020-08-27">
            <a:extLst>
              <a:ext uri="{FF2B5EF4-FFF2-40B4-BE49-F238E27FC236}">
                <a16:creationId xmlns:a16="http://schemas.microsoft.com/office/drawing/2014/main" id="{DA5A95F6-DDD8-49AA-8422-44C135E86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5255" y="1040093"/>
            <a:ext cx="3829930" cy="26452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699F729-3C6D-4C4A-9A7C-6106915ACA63}"/>
              </a:ext>
            </a:extLst>
          </p:cNvPr>
          <p:cNvSpPr/>
          <p:nvPr/>
        </p:nvSpPr>
        <p:spPr>
          <a:xfrm>
            <a:off x="210993" y="3685309"/>
            <a:ext cx="11369674" cy="2984791"/>
          </a:xfrm>
          <a:prstGeom prst="rect">
            <a:avLst/>
          </a:prstGeom>
        </p:spPr>
        <p:txBody>
          <a:bodyPr wrap="square">
            <a:spAutoFit/>
          </a:bodyPr>
          <a:lstStyle/>
          <a:p>
            <a:pPr marL="285750" indent="-285750">
              <a:buFont typeface="Wingdings" panose="05000000000000000000" pitchFamily="2" charset="2"/>
              <a:buChar char="Ø"/>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91% of families  financially unstable</a:t>
            </a:r>
          </a:p>
          <a:p>
            <a:pPr marL="285750" indent="-285750">
              <a:buFont typeface="Wingdings" panose="05000000000000000000" pitchFamily="2" charset="2"/>
              <a:buChar char="Ø"/>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70% experienced food insecurity</a:t>
            </a:r>
          </a:p>
          <a:p>
            <a:pPr marL="285750" indent="-285750">
              <a:buFont typeface="Wingdings" panose="05000000000000000000" pitchFamily="2" charset="2"/>
              <a:buChar char="Ø"/>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47% Earning drops  below international poverty line</a:t>
            </a:r>
          </a:p>
          <a:p>
            <a:pPr marL="285750" indent="-285750">
              <a:buFont typeface="Wingdings" panose="05000000000000000000" pitchFamily="2" charset="2"/>
              <a:buChar char="Ø"/>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15% remained hungry</a:t>
            </a:r>
          </a:p>
          <a:p>
            <a:pPr marL="285750" indent="-285750">
              <a:buFont typeface="Wingdings" panose="05000000000000000000" pitchFamily="2" charset="2"/>
              <a:buChar char="Ø"/>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80% Unemployed as Business are closed.</a:t>
            </a:r>
          </a:p>
          <a:p>
            <a:pPr marL="285750" indent="-285750">
              <a:buFont typeface="Wingdings" panose="05000000000000000000" pitchFamily="2" charset="2"/>
              <a:buChar char="Ø"/>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Large numbers of people are migrating from cities to rural. </a:t>
            </a:r>
          </a:p>
          <a:p>
            <a:pPr marL="285750" indent="-285750">
              <a:buFont typeface="Wingdings" panose="05000000000000000000" pitchFamily="2" charset="2"/>
              <a:buChar char="Ø"/>
            </a:pPr>
            <a:endParaRPr lang="en-US" dirty="0"/>
          </a:p>
        </p:txBody>
      </p:sp>
      <p:pic>
        <p:nvPicPr>
          <p:cNvPr id="3074" name="Picture 2" descr="BANGLADESH Bangladesh's youth unemployment, highest in South Asia">
            <a:extLst>
              <a:ext uri="{FF2B5EF4-FFF2-40B4-BE49-F238E27FC236}">
                <a16:creationId xmlns:a16="http://schemas.microsoft.com/office/drawing/2014/main" id="{603111F3-D369-48C2-B75E-AF8FDE1964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0399" y="1040093"/>
            <a:ext cx="3844925" cy="26696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1000"/>
                                        <p:tgtEl>
                                          <p:spTgt spid="3074"/>
                                        </p:tgtEl>
                                      </p:cBhvr>
                                    </p:animEffect>
                                    <p:anim calcmode="lin" valueType="num">
                                      <p:cBhvr>
                                        <p:cTn id="29" dur="1000" fill="hold"/>
                                        <p:tgtEl>
                                          <p:spTgt spid="3074"/>
                                        </p:tgtEl>
                                        <p:attrNameLst>
                                          <p:attrName>ppt_x</p:attrName>
                                        </p:attrNameLst>
                                      </p:cBhvr>
                                      <p:tavLst>
                                        <p:tav tm="0">
                                          <p:val>
                                            <p:strVal val="#ppt_x"/>
                                          </p:val>
                                        </p:tav>
                                        <p:tav tm="100000">
                                          <p:val>
                                            <p:strVal val="#ppt_x"/>
                                          </p:val>
                                        </p:tav>
                                      </p:tavLst>
                                    </p:anim>
                                    <p:anim calcmode="lin" valueType="num">
                                      <p:cBhvr>
                                        <p:cTn id="3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anim calcmode="lin" valueType="num">
                                      <p:cBhvr>
                                        <p:cTn id="3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anim calcmode="lin" valueType="num">
                                      <p:cBhvr>
                                        <p:cTn id="4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1000"/>
                                        <p:tgtEl>
                                          <p:spTgt spid="6">
                                            <p:txEl>
                                              <p:pRg st="2" end="2"/>
                                            </p:txEl>
                                          </p:spTgt>
                                        </p:tgtEl>
                                      </p:cBhvr>
                                    </p:animEffect>
                                    <p:anim calcmode="lin" valueType="num">
                                      <p:cBhvr>
                                        <p:cTn id="4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1000"/>
                                        <p:tgtEl>
                                          <p:spTgt spid="6">
                                            <p:txEl>
                                              <p:pRg st="3" end="3"/>
                                            </p:txEl>
                                          </p:spTgt>
                                        </p:tgtEl>
                                      </p:cBhvr>
                                    </p:animEffect>
                                    <p:anim calcmode="lin" valueType="num">
                                      <p:cBhvr>
                                        <p:cTn id="5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1000"/>
                                        <p:tgtEl>
                                          <p:spTgt spid="6">
                                            <p:txEl>
                                              <p:pRg st="4" end="4"/>
                                            </p:txEl>
                                          </p:spTgt>
                                        </p:tgtEl>
                                      </p:cBhvr>
                                    </p:animEffect>
                                    <p:anim calcmode="lin" valueType="num">
                                      <p:cBhvr>
                                        <p:cTn id="5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4" end="4"/>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6">
                                            <p:txEl>
                                              <p:pRg st="5" end="5"/>
                                            </p:txEl>
                                          </p:spTgt>
                                        </p:tgtEl>
                                        <p:attrNameLst>
                                          <p:attrName>style.visibility</p:attrName>
                                        </p:attrNameLst>
                                      </p:cBhvr>
                                      <p:to>
                                        <p:strVal val="visible"/>
                                      </p:to>
                                    </p:set>
                                    <p:animEffect transition="in" filter="fade">
                                      <p:cBhvr>
                                        <p:cTn id="60" dur="1000"/>
                                        <p:tgtEl>
                                          <p:spTgt spid="6">
                                            <p:txEl>
                                              <p:pRg st="5" end="5"/>
                                            </p:txEl>
                                          </p:spTgt>
                                        </p:tgtEl>
                                      </p:cBhvr>
                                    </p:animEffect>
                                    <p:anim calcmode="lin" valueType="num">
                                      <p:cBhvr>
                                        <p:cTn id="6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08DBF-C57E-479C-BF64-2B69144CE39E}"/>
              </a:ext>
            </a:extLst>
          </p:cNvPr>
          <p:cNvSpPr>
            <a:spLocks noGrp="1"/>
          </p:cNvSpPr>
          <p:nvPr>
            <p:ph type="title"/>
          </p:nvPr>
        </p:nvSpPr>
        <p:spPr>
          <a:xfrm>
            <a:off x="30480" y="142242"/>
            <a:ext cx="11877040" cy="779048"/>
          </a:xfrm>
        </p:spPr>
        <p:txBody>
          <a:bodyPr>
            <a:normAutofit fontScale="90000"/>
          </a:bodyPr>
          <a:lstStyle/>
          <a:p>
            <a:pPr algn="ctr"/>
            <a:br>
              <a:rPr lang="en-US" sz="36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br>
            <a:r>
              <a:rPr lang="en-US" sz="36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Church of Bangladesh response to COVID-19</a:t>
            </a:r>
            <a:br>
              <a:rPr lang="en-US"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75BEF46-E74E-4FFD-A882-537021DE8E1A}"/>
              </a:ext>
            </a:extLst>
          </p:cNvPr>
          <p:cNvSpPr>
            <a:spLocks noGrp="1"/>
          </p:cNvSpPr>
          <p:nvPr>
            <p:ph idx="1"/>
          </p:nvPr>
        </p:nvSpPr>
        <p:spPr>
          <a:xfrm>
            <a:off x="30480" y="955038"/>
            <a:ext cx="12181840" cy="5902961"/>
          </a:xfrm>
        </p:spPr>
        <p:txBody>
          <a:bodyPr/>
          <a:lstStyle/>
          <a:p>
            <a:pPr lvl="0">
              <a:buFont typeface="Wingdings" pitchFamily="2" charset="2"/>
              <a:buChar char="Ø"/>
            </a:pPr>
            <a:r>
              <a:rPr lang="en-US" sz="2400" dirty="0">
                <a:solidFill>
                  <a:srgbClr val="0A28DA"/>
                </a:solidFill>
                <a:latin typeface="Calibri" panose="020F0502020204030204" pitchFamily="34" charset="0"/>
                <a:ea typeface="Calibri" panose="020F0502020204030204" pitchFamily="34" charset="0"/>
                <a:cs typeface="Times New Roman" panose="02020603050405020304" pitchFamily="18" charset="0"/>
              </a:rPr>
              <a:t>The COB gave full attention towards the immediate needs of the people. As many have lost their jobs or not getting salaries,  and many had to migrate from cities to rural area. </a:t>
            </a:r>
          </a:p>
          <a:p>
            <a:pPr lvl="0">
              <a:buFont typeface="Wingdings" pitchFamily="2" charset="2"/>
              <a:buChar char="Ø"/>
            </a:pPr>
            <a:r>
              <a:rPr lang="en-US" sz="2400" dirty="0">
                <a:solidFill>
                  <a:srgbClr val="0A28DA"/>
                </a:solidFill>
                <a:latin typeface="Calibri" panose="020F0502020204030204" pitchFamily="34" charset="0"/>
                <a:ea typeface="Calibri" panose="020F0502020204030204" pitchFamily="34" charset="0"/>
                <a:cs typeface="Times New Roman" panose="02020603050405020304" pitchFamily="18" charset="0"/>
              </a:rPr>
              <a:t>Methodist Church in Britain, CMS-Asia Desk and the Church of Scotland provided cash support and daily commodities almost for 3500 families in all over the COB and their neighbors.</a:t>
            </a:r>
          </a:p>
          <a:p>
            <a:pPr lvl="0">
              <a:buFont typeface="Wingdings" pitchFamily="2" charset="2"/>
              <a:buChar char="Ø"/>
            </a:pPr>
            <a:r>
              <a:rPr lang="en-US" sz="2400" dirty="0">
                <a:solidFill>
                  <a:srgbClr val="0A28DA"/>
                </a:solidFill>
                <a:latin typeface="Calibri" panose="020F0502020204030204" pitchFamily="34" charset="0"/>
                <a:ea typeface="Calibri" panose="020F0502020204030204" pitchFamily="34" charset="0"/>
                <a:cs typeface="Times New Roman" panose="02020603050405020304" pitchFamily="18" charset="0"/>
              </a:rPr>
              <a:t> Many local church members have come forward with their financial support to share with the fellow human being.</a:t>
            </a:r>
          </a:p>
          <a:p>
            <a:endParaRPr lang="en-US" dirty="0"/>
          </a:p>
        </p:txBody>
      </p:sp>
      <p:pic>
        <p:nvPicPr>
          <p:cNvPr id="4" name="Picture 3" descr="C:\Users\ASUS\Desktop\Us2.jpg">
            <a:extLst>
              <a:ext uri="{FF2B5EF4-FFF2-40B4-BE49-F238E27FC236}">
                <a16:creationId xmlns:a16="http://schemas.microsoft.com/office/drawing/2014/main" id="{8198C34E-9B65-4039-98DE-33A66FAEE1B5}"/>
              </a:ext>
            </a:extLst>
          </p:cNvPr>
          <p:cNvPicPr>
            <a:picLocks noChangeAspect="1" noChangeArrowheads="1"/>
          </p:cNvPicPr>
          <p:nvPr/>
        </p:nvPicPr>
        <p:blipFill>
          <a:blip r:embed="rId2" cstate="print"/>
          <a:srcRect/>
          <a:stretch>
            <a:fillRect/>
          </a:stretch>
        </p:blipFill>
        <p:spPr bwMode="auto">
          <a:xfrm>
            <a:off x="0" y="3429001"/>
            <a:ext cx="3906979" cy="3415432"/>
          </a:xfrm>
          <a:prstGeom prst="rect">
            <a:avLst/>
          </a:prstGeom>
          <a:noFill/>
        </p:spPr>
      </p:pic>
      <p:pic>
        <p:nvPicPr>
          <p:cNvPr id="5" name="Picture 2" descr="C:\Users\ASUS\Desktop\Us1.jpg">
            <a:extLst>
              <a:ext uri="{FF2B5EF4-FFF2-40B4-BE49-F238E27FC236}">
                <a16:creationId xmlns:a16="http://schemas.microsoft.com/office/drawing/2014/main" id="{1A337963-00CC-4482-8FA5-4E2574FC4E53}"/>
              </a:ext>
            </a:extLst>
          </p:cNvPr>
          <p:cNvPicPr>
            <a:picLocks noChangeAspect="1" noChangeArrowheads="1"/>
          </p:cNvPicPr>
          <p:nvPr/>
        </p:nvPicPr>
        <p:blipFill>
          <a:blip r:embed="rId3" cstate="print"/>
          <a:srcRect/>
          <a:stretch>
            <a:fillRect/>
          </a:stretch>
        </p:blipFill>
        <p:spPr bwMode="auto">
          <a:xfrm>
            <a:off x="3943928" y="3429001"/>
            <a:ext cx="3870035" cy="3415432"/>
          </a:xfrm>
          <a:prstGeom prst="rect">
            <a:avLst/>
          </a:prstGeom>
          <a:noFill/>
        </p:spPr>
      </p:pic>
      <p:pic>
        <p:nvPicPr>
          <p:cNvPr id="6" name="Picture 4" descr="C:\Users\ASUS\Desktop\Us 3.jpg">
            <a:extLst>
              <a:ext uri="{FF2B5EF4-FFF2-40B4-BE49-F238E27FC236}">
                <a16:creationId xmlns:a16="http://schemas.microsoft.com/office/drawing/2014/main" id="{CC444653-A5D7-44E3-94A6-5D37747C6CDE}"/>
              </a:ext>
            </a:extLst>
          </p:cNvPr>
          <p:cNvPicPr>
            <a:picLocks noChangeAspect="1" noChangeArrowheads="1"/>
          </p:cNvPicPr>
          <p:nvPr/>
        </p:nvPicPr>
        <p:blipFill rotWithShape="1">
          <a:blip r:embed="rId4" cstate="print"/>
          <a:srcRect t="14210"/>
          <a:stretch/>
        </p:blipFill>
        <p:spPr bwMode="auto">
          <a:xfrm>
            <a:off x="7832437" y="3429000"/>
            <a:ext cx="4378037" cy="3395250"/>
          </a:xfrm>
          <a:prstGeom prst="rect">
            <a:avLst/>
          </a:prstGeom>
          <a:noFill/>
        </p:spPr>
      </p:pic>
    </p:spTree>
    <p:extLst>
      <p:ext uri="{BB962C8B-B14F-4D97-AF65-F5344CB8AC3E}">
        <p14:creationId xmlns:p14="http://schemas.microsoft.com/office/powerpoint/2010/main" val="213099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20" y="0"/>
            <a:ext cx="12120879" cy="4625690"/>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endParaRPr lang="en-US" sz="2800" b="1" dirty="0">
              <a:solidFill>
                <a:srgbClr val="FF0000"/>
              </a:solidFill>
              <a:latin typeface="Georgia" panose="02040502050405020303" pitchFamily="18" charset="0"/>
              <a:ea typeface="Times New Roman" panose="02020603050405020304" pitchFamily="18" charset="0"/>
              <a:cs typeface="Times New Roman" panose="02020603050405020304" pitchFamily="18" charset="0"/>
            </a:endParaRPr>
          </a:p>
          <a:p>
            <a:pPr lvl="0">
              <a:buFont typeface="Wingdings" pitchFamily="2" charset="2"/>
              <a:buChar char="Ø"/>
            </a:pPr>
            <a:r>
              <a:rPr lang="en-US" sz="2600" dirty="0">
                <a:solidFill>
                  <a:srgbClr val="0A28DA"/>
                </a:solidFill>
                <a:latin typeface="Calibri" panose="020F0502020204030204" pitchFamily="34" charset="0"/>
                <a:ea typeface="Calibri" panose="020F0502020204030204" pitchFamily="34" charset="0"/>
                <a:cs typeface="Times New Roman" panose="02020603050405020304" pitchFamily="18" charset="0"/>
              </a:rPr>
              <a:t>COB effectively used its 11 clinics in Dhaka and Barishal Diocese. These clinics efficiently aware people regarding COVID 19 and encouraged people to hand wash, use masks and how to maintain physical distancing. </a:t>
            </a:r>
          </a:p>
          <a:p>
            <a:pPr lvl="0">
              <a:buFont typeface="Wingdings" pitchFamily="2" charset="2"/>
              <a:buChar char="Ø"/>
            </a:pPr>
            <a:r>
              <a:rPr lang="en-US" sz="2600" dirty="0">
                <a:solidFill>
                  <a:srgbClr val="0A28DA"/>
                </a:solidFill>
                <a:latin typeface="Calibri" panose="020F0502020204030204" pitchFamily="34" charset="0"/>
                <a:ea typeface="Calibri" panose="020F0502020204030204" pitchFamily="34" charset="0"/>
                <a:cs typeface="Times New Roman" panose="02020603050405020304" pitchFamily="18" charset="0"/>
              </a:rPr>
              <a:t>We are obliged to USPG and ERD for supporting us to purchase materials and essential medicines for health awareness and protection. COB Central office reported 30,000 people were benefited directly and indirectly with this generous support. </a:t>
            </a:r>
          </a:p>
          <a:p>
            <a:pPr lvl="0">
              <a:buFont typeface="Wingdings" pitchFamily="2" charset="2"/>
              <a:buChar char="Ø"/>
            </a:pPr>
            <a:r>
              <a:rPr lang="en-US" sz="2600" dirty="0">
                <a:solidFill>
                  <a:srgbClr val="0A28DA"/>
                </a:solidFill>
                <a:latin typeface="Calibri" panose="020F0502020204030204" pitchFamily="34" charset="0"/>
                <a:ea typeface="Calibri" panose="020F0502020204030204" pitchFamily="34" charset="0"/>
                <a:cs typeface="Times New Roman" panose="02020603050405020304" pitchFamily="18" charset="0"/>
              </a:rPr>
              <a:t>The pulpit has been used to sensitized people about the prevention measures from COVID19</a:t>
            </a:r>
          </a:p>
          <a:p>
            <a:pPr lvl="0"/>
            <a:endParaRPr lang="en-US" sz="2800" dirty="0">
              <a:solidFill>
                <a:srgbClr val="0A28DA"/>
              </a:solidFill>
              <a:latin typeface="Calibri" panose="020F0502020204030204" pitchFamily="34" charset="0"/>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buSzPts val="1000"/>
              <a:tabLst>
                <a:tab pos="457200" algn="l"/>
              </a:tabLst>
            </a:pP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C:\Users\ASUS\Desktop\Us 4.jpg"/>
          <p:cNvPicPr>
            <a:picLocks noChangeAspect="1" noChangeArrowheads="1"/>
          </p:cNvPicPr>
          <p:nvPr/>
        </p:nvPicPr>
        <p:blipFill>
          <a:blip r:embed="rId2"/>
          <a:srcRect/>
          <a:stretch>
            <a:fillRect/>
          </a:stretch>
        </p:blipFill>
        <p:spPr bwMode="auto">
          <a:xfrm>
            <a:off x="4411291" y="3722140"/>
            <a:ext cx="4467280" cy="3135858"/>
          </a:xfrm>
          <a:prstGeom prst="rect">
            <a:avLst/>
          </a:prstGeom>
          <a:noFill/>
        </p:spPr>
      </p:pic>
      <p:pic>
        <p:nvPicPr>
          <p:cNvPr id="2051" name="Picture 3" descr="C:\Users\ASUS\Desktop\Us 5.jpg"/>
          <p:cNvPicPr>
            <a:picLocks noChangeAspect="1" noChangeArrowheads="1"/>
          </p:cNvPicPr>
          <p:nvPr/>
        </p:nvPicPr>
        <p:blipFill>
          <a:blip r:embed="rId3" cstate="print"/>
          <a:srcRect/>
          <a:stretch>
            <a:fillRect/>
          </a:stretch>
        </p:blipFill>
        <p:spPr bwMode="auto">
          <a:xfrm>
            <a:off x="71120" y="3722140"/>
            <a:ext cx="4340171" cy="3135859"/>
          </a:xfrm>
          <a:prstGeom prst="rect">
            <a:avLst/>
          </a:prstGeom>
          <a:noFill/>
        </p:spPr>
      </p:pic>
      <p:pic>
        <p:nvPicPr>
          <p:cNvPr id="4" name="Picture 3">
            <a:extLst>
              <a:ext uri="{FF2B5EF4-FFF2-40B4-BE49-F238E27FC236}">
                <a16:creationId xmlns:a16="http://schemas.microsoft.com/office/drawing/2014/main" id="{C7FD0126-A775-4619-9D74-64AE8FFB94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55"/>
          <a:stretch/>
        </p:blipFill>
        <p:spPr>
          <a:xfrm>
            <a:off x="8899681" y="3722140"/>
            <a:ext cx="3292318" cy="31358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fade">
                                      <p:cBhvr>
                                        <p:cTn id="28" dur="1000"/>
                                        <p:tgtEl>
                                          <p:spTgt spid="2051"/>
                                        </p:tgtEl>
                                      </p:cBhvr>
                                    </p:animEffect>
                                    <p:anim calcmode="lin" valueType="num">
                                      <p:cBhvr>
                                        <p:cTn id="29" dur="1000" fill="hold"/>
                                        <p:tgtEl>
                                          <p:spTgt spid="2051"/>
                                        </p:tgtEl>
                                        <p:attrNameLst>
                                          <p:attrName>ppt_x</p:attrName>
                                        </p:attrNameLst>
                                      </p:cBhvr>
                                      <p:tavLst>
                                        <p:tav tm="0">
                                          <p:val>
                                            <p:strVal val="#ppt_x"/>
                                          </p:val>
                                        </p:tav>
                                        <p:tav tm="100000">
                                          <p:val>
                                            <p:strVal val="#ppt_x"/>
                                          </p:val>
                                        </p:tav>
                                      </p:tavLst>
                                    </p:anim>
                                    <p:anim calcmode="lin" valueType="num">
                                      <p:cBhvr>
                                        <p:cTn id="30"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1000"/>
                                        <p:tgtEl>
                                          <p:spTgt spid="2050"/>
                                        </p:tgtEl>
                                      </p:cBhvr>
                                    </p:animEffect>
                                    <p:anim calcmode="lin" valueType="num">
                                      <p:cBhvr>
                                        <p:cTn id="36" dur="1000" fill="hold"/>
                                        <p:tgtEl>
                                          <p:spTgt spid="2050"/>
                                        </p:tgtEl>
                                        <p:attrNameLst>
                                          <p:attrName>ppt_x</p:attrName>
                                        </p:attrNameLst>
                                      </p:cBhvr>
                                      <p:tavLst>
                                        <p:tav tm="0">
                                          <p:val>
                                            <p:strVal val="#ppt_x"/>
                                          </p:val>
                                        </p:tav>
                                        <p:tav tm="100000">
                                          <p:val>
                                            <p:strVal val="#ppt_x"/>
                                          </p:val>
                                        </p:tav>
                                      </p:tavLst>
                                    </p:anim>
                                    <p:anim calcmode="lin" valueType="num">
                                      <p:cBhvr>
                                        <p:cTn id="3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7017"/>
            <a:ext cx="12191999" cy="3097002"/>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endParaRPr lang="en-US" sz="2400" b="1" dirty="0">
              <a:solidFill>
                <a:srgbClr val="FF0000"/>
              </a:solidFill>
              <a:latin typeface="Georgia" panose="02040502050405020303" pitchFamily="18" charset="0"/>
              <a:ea typeface="Times New Roman" panose="02020603050405020304" pitchFamily="18" charset="0"/>
              <a:cs typeface="Times New Roman" panose="02020603050405020304" pitchFamily="18" charset="0"/>
            </a:endParaRPr>
          </a:p>
          <a:p>
            <a:pPr>
              <a:buFont typeface="Wingdings" pitchFamily="2" charset="2"/>
              <a:buChar char="Ø"/>
            </a:pPr>
            <a:r>
              <a:rPr lang="en-US" sz="2400" dirty="0">
                <a:solidFill>
                  <a:srgbClr val="0A28DA"/>
                </a:solidFill>
                <a:latin typeface="Calibri" panose="020F0502020204030204" pitchFamily="34" charset="0"/>
                <a:ea typeface="Calibri" panose="020F0502020204030204" pitchFamily="34" charset="0"/>
                <a:cs typeface="Times New Roman" panose="02020603050405020304" pitchFamily="18" charset="0"/>
              </a:rPr>
              <a:t>Through COB’s development wings SHALOM and CMCY have supported at least 10K people </a:t>
            </a:r>
          </a:p>
          <a:p>
            <a:r>
              <a:rPr lang="en-US" sz="2400" dirty="0">
                <a:solidFill>
                  <a:srgbClr val="0A28DA"/>
                </a:solidFill>
                <a:latin typeface="Calibri" panose="020F0502020204030204" pitchFamily="34" charset="0"/>
                <a:ea typeface="Calibri" panose="020F0502020204030204" pitchFamily="34" charset="0"/>
                <a:cs typeface="Times New Roman" panose="02020603050405020304" pitchFamily="18" charset="0"/>
              </a:rPr>
              <a:t>    with the kind support of their partners.</a:t>
            </a:r>
          </a:p>
          <a:p>
            <a:pPr lvl="0"/>
            <a:endParaRPr lang="en-US" sz="2400" dirty="0">
              <a:solidFill>
                <a:srgbClr val="0A28DA"/>
              </a:solidFill>
              <a:latin typeface="Calibri" panose="020F0502020204030204" pitchFamily="34" charset="0"/>
              <a:ea typeface="Calibri" panose="020F0502020204030204" pitchFamily="34" charset="0"/>
              <a:cs typeface="Times New Roman" panose="02020603050405020304" pitchFamily="18" charset="0"/>
            </a:endParaRPr>
          </a:p>
          <a:p>
            <a:pPr lvl="0">
              <a:buFont typeface="Wingdings" pitchFamily="2" charset="2"/>
              <a:buChar char="Ø"/>
            </a:pPr>
            <a:r>
              <a:rPr lang="en-US" sz="2400" dirty="0">
                <a:solidFill>
                  <a:srgbClr val="0A28DA"/>
                </a:solidFill>
                <a:latin typeface="Calibri" panose="020F0502020204030204" pitchFamily="34" charset="0"/>
                <a:ea typeface="Calibri" panose="020F0502020204030204" pitchFamily="34" charset="0"/>
                <a:cs typeface="Times New Roman" panose="02020603050405020304" pitchFamily="18" charset="0"/>
              </a:rPr>
              <a:t>In all churches COB has established hand washing station to be safe. </a:t>
            </a:r>
          </a:p>
          <a:p>
            <a:pPr lvl="0">
              <a:buFont typeface="Wingdings" pitchFamily="2" charset="2"/>
              <a:buChar char="Ø"/>
            </a:pPr>
            <a:endParaRPr lang="en-US" sz="2400" dirty="0">
              <a:solidFill>
                <a:srgbClr val="0A28DA"/>
              </a:solidFill>
              <a:latin typeface="Calibri" panose="020F0502020204030204" pitchFamily="34" charset="0"/>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buSzPts val="1000"/>
              <a:tabLst>
                <a:tab pos="457200" algn="l"/>
              </a:tabLst>
            </a:pPr>
            <a:endParaRPr lang="en-US" sz="2400" b="1" dirty="0">
              <a:solidFill>
                <a:srgbClr val="FF0000"/>
              </a:solidFill>
              <a:latin typeface="Georgia" panose="02040502050405020303" pitchFamily="18" charset="0"/>
              <a:ea typeface="Times New Roman" panose="02020603050405020304" pitchFamily="18" charset="0"/>
              <a:cs typeface="Times New Roman" panose="02020603050405020304" pitchFamily="18" charset="0"/>
            </a:endParaRPr>
          </a:p>
          <a:p>
            <a:pPr marR="0" lvl="0" algn="ctr">
              <a:lnSpc>
                <a:spcPct val="107000"/>
              </a:lnSpc>
              <a:spcBef>
                <a:spcPts val="0"/>
              </a:spcBef>
              <a:spcAft>
                <a:spcPts val="0"/>
              </a:spcAft>
              <a:buSzPts val="1000"/>
              <a:tabLst>
                <a:tab pos="457200" algn="l"/>
              </a:tabLst>
            </a:pPr>
            <a:endParaRPr lang="en-US" sz="2400" b="1" dirty="0">
              <a:solidFill>
                <a:srgbClr val="FF0000"/>
              </a:solidFill>
              <a:latin typeface="Georgia" panose="02040502050405020303" pitchFamily="18" charset="0"/>
              <a:ea typeface="Times New Roman" panose="02020603050405020304" pitchFamily="18" charset="0"/>
              <a:cs typeface="Times New Roman" panose="02020603050405020304" pitchFamily="18" charset="0"/>
            </a:endParaRPr>
          </a:p>
        </p:txBody>
      </p:sp>
      <p:pic>
        <p:nvPicPr>
          <p:cNvPr id="3074" name="Picture 2" descr="C:\Users\ASUS\Desktop\Us 6.jpg"/>
          <p:cNvPicPr>
            <a:picLocks noChangeAspect="1" noChangeArrowheads="1"/>
          </p:cNvPicPr>
          <p:nvPr/>
        </p:nvPicPr>
        <p:blipFill>
          <a:blip r:embed="rId2"/>
          <a:srcRect/>
          <a:stretch>
            <a:fillRect/>
          </a:stretch>
        </p:blipFill>
        <p:spPr bwMode="auto">
          <a:xfrm>
            <a:off x="0" y="2590800"/>
            <a:ext cx="4127835" cy="4267200"/>
          </a:xfrm>
          <a:prstGeom prst="rect">
            <a:avLst/>
          </a:prstGeom>
          <a:noFill/>
        </p:spPr>
      </p:pic>
      <p:pic>
        <p:nvPicPr>
          <p:cNvPr id="3075" name="Picture 3" descr="C:\Users\ASUS\Desktop\Us 7.jpg"/>
          <p:cNvPicPr>
            <a:picLocks noChangeAspect="1" noChangeArrowheads="1"/>
          </p:cNvPicPr>
          <p:nvPr/>
        </p:nvPicPr>
        <p:blipFill>
          <a:blip r:embed="rId3" cstate="print"/>
          <a:srcRect/>
          <a:stretch>
            <a:fillRect/>
          </a:stretch>
        </p:blipFill>
        <p:spPr bwMode="auto">
          <a:xfrm>
            <a:off x="7823200" y="2590798"/>
            <a:ext cx="4368799" cy="4267199"/>
          </a:xfrm>
          <a:prstGeom prst="rect">
            <a:avLst/>
          </a:prstGeom>
          <a:noFill/>
        </p:spPr>
      </p:pic>
      <p:pic>
        <p:nvPicPr>
          <p:cNvPr id="3076" name="Picture 4" descr="C:\Users\ASUS\Desktop\Us 8.jpg"/>
          <p:cNvPicPr>
            <a:picLocks noChangeAspect="1" noChangeArrowheads="1"/>
          </p:cNvPicPr>
          <p:nvPr/>
        </p:nvPicPr>
        <p:blipFill>
          <a:blip r:embed="rId4"/>
          <a:srcRect/>
          <a:stretch>
            <a:fillRect/>
          </a:stretch>
        </p:blipFill>
        <p:spPr bwMode="auto">
          <a:xfrm>
            <a:off x="4127836" y="2590798"/>
            <a:ext cx="3621474" cy="4267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1000"/>
                                        <p:tgtEl>
                                          <p:spTgt spid="3074"/>
                                        </p:tgtEl>
                                      </p:cBhvr>
                                    </p:animEffect>
                                    <p:anim calcmode="lin" valueType="num">
                                      <p:cBhvr>
                                        <p:cTn id="29" dur="1000" fill="hold"/>
                                        <p:tgtEl>
                                          <p:spTgt spid="3074"/>
                                        </p:tgtEl>
                                        <p:attrNameLst>
                                          <p:attrName>ppt_x</p:attrName>
                                        </p:attrNameLst>
                                      </p:cBhvr>
                                      <p:tavLst>
                                        <p:tav tm="0">
                                          <p:val>
                                            <p:strVal val="#ppt_x"/>
                                          </p:val>
                                        </p:tav>
                                        <p:tav tm="100000">
                                          <p:val>
                                            <p:strVal val="#ppt_x"/>
                                          </p:val>
                                        </p:tav>
                                      </p:tavLst>
                                    </p:anim>
                                    <p:anim calcmode="lin" valueType="num">
                                      <p:cBhvr>
                                        <p:cTn id="3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fade">
                                      <p:cBhvr>
                                        <p:cTn id="35" dur="1000"/>
                                        <p:tgtEl>
                                          <p:spTgt spid="3076"/>
                                        </p:tgtEl>
                                      </p:cBhvr>
                                    </p:animEffect>
                                    <p:anim calcmode="lin" valueType="num">
                                      <p:cBhvr>
                                        <p:cTn id="36" dur="1000" fill="hold"/>
                                        <p:tgtEl>
                                          <p:spTgt spid="3076"/>
                                        </p:tgtEl>
                                        <p:attrNameLst>
                                          <p:attrName>ppt_x</p:attrName>
                                        </p:attrNameLst>
                                      </p:cBhvr>
                                      <p:tavLst>
                                        <p:tav tm="0">
                                          <p:val>
                                            <p:strVal val="#ppt_x"/>
                                          </p:val>
                                        </p:tav>
                                        <p:tav tm="100000">
                                          <p:val>
                                            <p:strVal val="#ppt_x"/>
                                          </p:val>
                                        </p:tav>
                                      </p:tavLst>
                                    </p:anim>
                                    <p:anim calcmode="lin" valueType="num">
                                      <p:cBhvr>
                                        <p:cTn id="37"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75"/>
                                        </p:tgtEl>
                                        <p:attrNameLst>
                                          <p:attrName>style.visibility</p:attrName>
                                        </p:attrNameLst>
                                      </p:cBhvr>
                                      <p:to>
                                        <p:strVal val="visible"/>
                                      </p:to>
                                    </p:set>
                                    <p:animEffect transition="in" filter="fade">
                                      <p:cBhvr>
                                        <p:cTn id="42" dur="1000"/>
                                        <p:tgtEl>
                                          <p:spTgt spid="3075"/>
                                        </p:tgtEl>
                                      </p:cBhvr>
                                    </p:animEffect>
                                    <p:anim calcmode="lin" valueType="num">
                                      <p:cBhvr>
                                        <p:cTn id="43" dur="1000" fill="hold"/>
                                        <p:tgtEl>
                                          <p:spTgt spid="3075"/>
                                        </p:tgtEl>
                                        <p:attrNameLst>
                                          <p:attrName>ppt_x</p:attrName>
                                        </p:attrNameLst>
                                      </p:cBhvr>
                                      <p:tavLst>
                                        <p:tav tm="0">
                                          <p:val>
                                            <p:strVal val="#ppt_x"/>
                                          </p:val>
                                        </p:tav>
                                        <p:tav tm="100000">
                                          <p:val>
                                            <p:strVal val="#ppt_x"/>
                                          </p:val>
                                        </p:tav>
                                      </p:tavLst>
                                    </p:anim>
                                    <p:anim calcmode="lin" valueType="num">
                                      <p:cBhvr>
                                        <p:cTn id="4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92" y="243273"/>
            <a:ext cx="11296072" cy="1216072"/>
          </a:xfrm>
        </p:spPr>
        <p:txBody>
          <a:bodyPr>
            <a:normAutofit fontScale="90000"/>
          </a:bodyPr>
          <a:lstStyle/>
          <a:p>
            <a:pPr algn="ctr"/>
            <a:r>
              <a:rPr lang="en-US" sz="31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USPG Supported Response during COVID-19 in Bangladesh:</a:t>
            </a:r>
            <a:br>
              <a:rPr lang="en-US" sz="27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br>
            <a:r>
              <a:rPr lang="en-US" sz="31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Bollobhpur Hospital</a:t>
            </a:r>
            <a:br>
              <a:rPr lang="en-US" sz="28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br>
            <a:endParaRPr lang="en-US" b="1" dirty="0">
              <a:solidFill>
                <a:srgbClr val="00B050"/>
              </a:solidFill>
            </a:endParaRPr>
          </a:p>
        </p:txBody>
      </p:sp>
      <p:sp>
        <p:nvSpPr>
          <p:cNvPr id="4" name="Text Placeholder 3"/>
          <p:cNvSpPr>
            <a:spLocks noGrp="1"/>
          </p:cNvSpPr>
          <p:nvPr>
            <p:ph type="body" sz="half" idx="2"/>
          </p:nvPr>
        </p:nvSpPr>
        <p:spPr>
          <a:xfrm>
            <a:off x="101600" y="1941556"/>
            <a:ext cx="8108604" cy="4397432"/>
          </a:xfrm>
        </p:spPr>
        <p:txBody>
          <a:bodyPr>
            <a:normAutofit/>
          </a:bodyPr>
          <a:lstStyle/>
          <a:p>
            <a:pPr marL="457200" lvl="0" indent="-457200" algn="just" eaLnBrk="0" fontAlgn="base" hangingPunct="0">
              <a:spcBef>
                <a:spcPct val="0"/>
              </a:spcBef>
              <a:spcAft>
                <a:spcPct val="0"/>
              </a:spcAft>
              <a:buFont typeface="Wingdings" panose="05000000000000000000" pitchFamily="2" charset="2"/>
              <a:buChar char="v"/>
            </a:pPr>
            <a:r>
              <a:rPr lang="en-US" altLang="ja-JP" sz="2800" dirty="0">
                <a:solidFill>
                  <a:srgbClr val="FF3399"/>
                </a:solidFill>
                <a:latin typeface="Calibri" panose="020F0502020204030204" pitchFamily="34" charset="0"/>
                <a:ea typeface="MS Mincho" charset="-128"/>
                <a:cs typeface="Calibri" panose="020F0502020204030204" pitchFamily="34" charset="0"/>
              </a:rPr>
              <a:t>Bollobhpur Hospital continuing its service to the needy and poor patients in their area. </a:t>
            </a:r>
          </a:p>
          <a:p>
            <a:pPr marL="457200" lvl="0" indent="-457200" algn="just" eaLnBrk="0" fontAlgn="base" hangingPunct="0">
              <a:spcBef>
                <a:spcPct val="0"/>
              </a:spcBef>
              <a:spcAft>
                <a:spcPct val="0"/>
              </a:spcAft>
              <a:buFont typeface="Wingdings" panose="05000000000000000000" pitchFamily="2" charset="2"/>
              <a:buChar char="v"/>
            </a:pPr>
            <a:r>
              <a:rPr lang="en-US" altLang="ja-JP" sz="2800" dirty="0">
                <a:solidFill>
                  <a:srgbClr val="FF3399"/>
                </a:solidFill>
                <a:latin typeface="Calibri" panose="020F0502020204030204" pitchFamily="34" charset="0"/>
                <a:ea typeface="MS Mincho" charset="-128"/>
                <a:cs typeface="Calibri" panose="020F0502020204030204" pitchFamily="34" charset="0"/>
              </a:rPr>
              <a:t>No patients have been refused admission or treatment.</a:t>
            </a:r>
          </a:p>
          <a:p>
            <a:pPr marL="457200" lvl="0" indent="-457200" algn="just" eaLnBrk="0" fontAlgn="base" hangingPunct="0">
              <a:spcBef>
                <a:spcPct val="0"/>
              </a:spcBef>
              <a:spcAft>
                <a:spcPct val="0"/>
              </a:spcAft>
              <a:buFont typeface="Wingdings" panose="05000000000000000000" pitchFamily="2" charset="2"/>
              <a:buChar char="v"/>
            </a:pPr>
            <a:r>
              <a:rPr lang="en-US" altLang="ja-JP" sz="2800" dirty="0">
                <a:solidFill>
                  <a:srgbClr val="FF3399"/>
                </a:solidFill>
                <a:latin typeface="Calibri" panose="020F0502020204030204" pitchFamily="34" charset="0"/>
                <a:ea typeface="MS Mincho" charset="-128"/>
                <a:cs typeface="Calibri" panose="020F0502020204030204" pitchFamily="34" charset="0"/>
              </a:rPr>
              <a:t>Nursing training continued by following the social distance and safety policy. </a:t>
            </a:r>
          </a:p>
          <a:p>
            <a:pPr marL="457200" lvl="0" indent="-457200" algn="just" eaLnBrk="0" fontAlgn="base" hangingPunct="0">
              <a:spcBef>
                <a:spcPct val="0"/>
              </a:spcBef>
              <a:spcAft>
                <a:spcPct val="0"/>
              </a:spcAft>
              <a:buFont typeface="Wingdings" panose="05000000000000000000" pitchFamily="2" charset="2"/>
              <a:buChar char="v"/>
            </a:pPr>
            <a:r>
              <a:rPr lang="en-US" altLang="ja-JP" sz="2800" dirty="0">
                <a:solidFill>
                  <a:srgbClr val="FF3399"/>
                </a:solidFill>
                <a:latin typeface="Calibri" panose="020F0502020204030204" pitchFamily="34" charset="0"/>
                <a:ea typeface="MS Mincho" charset="-128"/>
                <a:cs typeface="Calibri" panose="020F0502020204030204" pitchFamily="34" charset="0"/>
              </a:rPr>
              <a:t>Sister Gillian M Rose, MBE, working hard and serving the community people devotedly.</a:t>
            </a:r>
          </a:p>
          <a:p>
            <a:pPr marL="457200" lvl="0" indent="-457200" algn="just" eaLnBrk="0" fontAlgn="base" hangingPunct="0">
              <a:spcBef>
                <a:spcPct val="0"/>
              </a:spcBef>
              <a:spcAft>
                <a:spcPct val="0"/>
              </a:spcAft>
              <a:buFont typeface="Wingdings" panose="05000000000000000000" pitchFamily="2" charset="2"/>
              <a:buChar char="v"/>
            </a:pPr>
            <a:r>
              <a:rPr lang="en-US" altLang="ja-JP" sz="2800" dirty="0">
                <a:solidFill>
                  <a:srgbClr val="FF3399"/>
                </a:solidFill>
                <a:latin typeface="Calibri" panose="020F0502020204030204" pitchFamily="34" charset="0"/>
                <a:ea typeface="MS Mincho" charset="-128"/>
                <a:cs typeface="Calibri" panose="020F0502020204030204" pitchFamily="34" charset="0"/>
              </a:rPr>
              <a:t>They are serving the elderly people by keeping them in hospital and providing all kind of support to give them peace and comfort.</a:t>
            </a:r>
            <a:endParaRPr lang="en-US" altLang="ja-JP" sz="2800" dirty="0">
              <a:solidFill>
                <a:srgbClr val="FF3399"/>
              </a:solidFill>
              <a:latin typeface="Calibri" panose="020F0502020204030204" pitchFamily="34" charset="0"/>
              <a:cs typeface="Calibri" panose="020F0502020204030204" pitchFamily="34" charset="0"/>
            </a:endParaRPr>
          </a:p>
          <a:p>
            <a:pPr marR="0" lvl="0">
              <a:lnSpc>
                <a:spcPct val="107000"/>
              </a:lnSpc>
              <a:spcBef>
                <a:spcPts val="0"/>
              </a:spcBef>
              <a:spcAft>
                <a:spcPts val="0"/>
              </a:spcAft>
              <a:buSzPts val="1000"/>
              <a:tabLst>
                <a:tab pos="457200" algn="l"/>
              </a:tabLst>
            </a:pPr>
            <a:endParaRPr lang="en-US" dirty="0">
              <a:latin typeface="Georgia" panose="02040502050405020303" pitchFamily="18"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0"/>
              </a:spcAft>
              <a:buSzPts val="1000"/>
              <a:tabLst>
                <a:tab pos="457200" algn="l"/>
              </a:tabLst>
            </a:pPr>
            <a:endParaRPr lang="en-US" dirty="0">
              <a:latin typeface="Georgia" panose="02040502050405020303" pitchFamily="18"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0"/>
              </a:spcAft>
              <a:buSzPts val="1000"/>
              <a:tabLst>
                <a:tab pos="457200" algn="l"/>
              </a:tabLst>
            </a:pPr>
            <a:endParaRPr lang="en-US" dirty="0">
              <a:latin typeface="Georgia" panose="02040502050405020303" pitchFamily="18" charset="0"/>
              <a:ea typeface="Times New Roman" panose="02020603050405020304" pitchFamily="18" charset="0"/>
              <a:cs typeface="Times New Roman" panose="02020603050405020304" pitchFamily="18" charset="0"/>
            </a:endParaRPr>
          </a:p>
          <a:p>
            <a:endParaRPr lang="en-US" dirty="0"/>
          </a:p>
        </p:txBody>
      </p:sp>
      <p:sp>
        <p:nvSpPr>
          <p:cNvPr id="6" name="Rectangle 5"/>
          <p:cNvSpPr/>
          <p:nvPr/>
        </p:nvSpPr>
        <p:spPr>
          <a:xfrm>
            <a:off x="8294255" y="5868988"/>
            <a:ext cx="3574471" cy="470000"/>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r>
              <a:rPr lang="en-US" dirty="0">
                <a:latin typeface="Calibri" panose="020F0502020204030204" pitchFamily="34" charset="0"/>
                <a:ea typeface="Times New Roman" panose="02020603050405020304" pitchFamily="18" charset="0"/>
                <a:cs typeface="Calibri" panose="020F0502020204030204" pitchFamily="34" charset="0"/>
              </a:rPr>
              <a:t> </a:t>
            </a:r>
            <a:r>
              <a:rPr lang="en-US" sz="2400" b="1" dirty="0">
                <a:solidFill>
                  <a:schemeClr val="accent6">
                    <a:lumMod val="75000"/>
                  </a:schemeClr>
                </a:solidFill>
                <a:latin typeface="Calibri" panose="020F0502020204030204" pitchFamily="34" charset="0"/>
                <a:ea typeface="Times New Roman" panose="02020603050405020304" pitchFamily="18" charset="0"/>
                <a:cs typeface="Calibri" panose="020F0502020204030204" pitchFamily="34" charset="0"/>
              </a:rPr>
              <a:t>Sister Gillian M Rose</a:t>
            </a:r>
            <a:endParaRPr lang="en-US" b="1" dirty="0">
              <a:solidFill>
                <a:schemeClr val="accent6">
                  <a:lumMod val="75000"/>
                </a:schemeClr>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1" name="Picture 10"/>
          <p:cNvPicPr>
            <a:picLocks noChangeAspect="1"/>
          </p:cNvPicPr>
          <p:nvPr/>
        </p:nvPicPr>
        <p:blipFill>
          <a:blip r:embed="rId2"/>
          <a:stretch>
            <a:fillRect/>
          </a:stretch>
        </p:blipFill>
        <p:spPr>
          <a:xfrm>
            <a:off x="8456208" y="997528"/>
            <a:ext cx="3451580" cy="4806805"/>
          </a:xfrm>
          <a:prstGeom prst="rect">
            <a:avLst/>
          </a:prstGeom>
        </p:spPr>
      </p:pic>
    </p:spTree>
    <p:extLst>
      <p:ext uri="{BB962C8B-B14F-4D97-AF65-F5344CB8AC3E}">
        <p14:creationId xmlns:p14="http://schemas.microsoft.com/office/powerpoint/2010/main" val="357149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fade">
                                      <p:cBhvr>
                                        <p:cTn id="49" dur="1000"/>
                                        <p:tgtEl>
                                          <p:spTgt spid="6">
                                            <p:txEl>
                                              <p:pRg st="0" end="0"/>
                                            </p:txEl>
                                          </p:spTgt>
                                        </p:tgtEl>
                                      </p:cBhvr>
                                    </p:animEffect>
                                    <p:anim calcmode="lin" valueType="num">
                                      <p:cBhvr>
                                        <p:cTn id="5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1000"/>
                                        <p:tgtEl>
                                          <p:spTgt spid="4">
                                            <p:txEl>
                                              <p:pRg st="4" end="4"/>
                                            </p:txEl>
                                          </p:spTgt>
                                        </p:tgtEl>
                                      </p:cBhvr>
                                    </p:animEffect>
                                    <p:anim calcmode="lin" valueType="num">
                                      <p:cBhvr>
                                        <p:cTn id="5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86691"/>
            <a:ext cx="5523345" cy="6531916"/>
          </a:xfrm>
          <a:prstGeom prst="rect">
            <a:avLst/>
          </a:prstGeom>
        </p:spPr>
        <p:txBody>
          <a:bodyPr wrap="square">
            <a:spAutoFit/>
          </a:bodyPr>
          <a:lstStyle/>
          <a:p>
            <a:pPr marR="0" lvl="0" algn="just">
              <a:lnSpc>
                <a:spcPct val="107000"/>
              </a:lnSpc>
              <a:spcBef>
                <a:spcPts val="0"/>
              </a:spcBef>
              <a:spcAft>
                <a:spcPts val="0"/>
              </a:spcAft>
              <a:buSzPts val="1000"/>
              <a:buFont typeface="Wingdings" pitchFamily="2" charset="2"/>
              <a:buChar char="v"/>
              <a:tabLst>
                <a:tab pos="457200" algn="l"/>
              </a:tabLst>
            </a:pPr>
            <a:endParaRPr lang="en-US" sz="2000" dirty="0">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just">
              <a:lnSpc>
                <a:spcPct val="107000"/>
              </a:lnSpc>
              <a:spcBef>
                <a:spcPts val="0"/>
              </a:spcBef>
              <a:spcAft>
                <a:spcPts val="0"/>
              </a:spcAft>
              <a:buSzPts val="1000"/>
              <a:buFont typeface="Wingdings" panose="05000000000000000000" pitchFamily="2" charset="2"/>
              <a:buChar char="v"/>
              <a:tabLst>
                <a:tab pos="457200" algn="l"/>
              </a:tabLst>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COB dedicated Christian Mission Hospital  for Corona Patients treatment through government management. Many have been received treatment from this hospital with the help of Government of Bangladesh.</a:t>
            </a:r>
          </a:p>
          <a:p>
            <a:pPr marL="457200" marR="0" lvl="0" indent="-457200" algn="just">
              <a:lnSpc>
                <a:spcPct val="107000"/>
              </a:lnSpc>
              <a:spcBef>
                <a:spcPts val="0"/>
              </a:spcBef>
              <a:spcAft>
                <a:spcPts val="0"/>
              </a:spcAft>
              <a:buSzPts val="1000"/>
              <a:buFont typeface="Wingdings" panose="05000000000000000000" pitchFamily="2" charset="2"/>
              <a:buChar char="v"/>
              <a:tabLst>
                <a:tab pos="457200" algn="l"/>
              </a:tabLst>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The Nursing Institute is closed now. Its 150 students are staying at their homes as all the educational institutions are closed as per Govt. instruction.</a:t>
            </a:r>
          </a:p>
          <a:p>
            <a:pPr marR="0" lvl="0" algn="just">
              <a:lnSpc>
                <a:spcPct val="107000"/>
              </a:lnSpc>
              <a:spcBef>
                <a:spcPts val="0"/>
              </a:spcBef>
              <a:spcAft>
                <a:spcPts val="0"/>
              </a:spcAft>
              <a:buSzPts val="1000"/>
              <a:buFont typeface="Wingdings" pitchFamily="2" charset="2"/>
              <a:buChar char="v"/>
              <a:tabLst>
                <a:tab pos="457200" algn="l"/>
              </a:tabLst>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R="0" lvl="0">
              <a:lnSpc>
                <a:spcPct val="107000"/>
              </a:lnSpc>
              <a:spcBef>
                <a:spcPts val="0"/>
              </a:spcBef>
              <a:spcAft>
                <a:spcPts val="0"/>
              </a:spcAft>
              <a:buSzPts val="1000"/>
              <a:tabLst>
                <a:tab pos="457200" algn="l"/>
              </a:tabLst>
            </a:pPr>
            <a:r>
              <a:rPr lang="en-US" dirty="0">
                <a:latin typeface="Georgia" panose="02040502050405020303"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0" y="93491"/>
            <a:ext cx="11647055" cy="593047"/>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r>
              <a:rPr lang="en-US" sz="3200" b="1" dirty="0">
                <a:solidFill>
                  <a:srgbClr val="0A28DA"/>
                </a:solidFill>
                <a:latin typeface="Georgia" panose="02040502050405020303" pitchFamily="18" charset="0"/>
                <a:ea typeface="Times New Roman" panose="02020603050405020304" pitchFamily="18" charset="0"/>
                <a:cs typeface="Times New Roman" panose="02020603050405020304" pitchFamily="18" charset="0"/>
              </a:rPr>
              <a:t>Christian Mission Hospital - Rajshahi</a:t>
            </a:r>
            <a:endParaRPr lang="en-US" sz="2800" b="1" dirty="0">
              <a:solidFill>
                <a:srgbClr val="0A28DA"/>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732888" y="5845491"/>
            <a:ext cx="6459111" cy="1065676"/>
          </a:xfrm>
          <a:prstGeom prst="rect">
            <a:avLst/>
          </a:prstGeom>
        </p:spPr>
        <p:txBody>
          <a:bodyPr wrap="square">
            <a:spAutoFit/>
          </a:bodyPr>
          <a:lstStyle/>
          <a:p>
            <a:pPr marR="0" lvl="0" algn="just">
              <a:lnSpc>
                <a:spcPct val="107000"/>
              </a:lnSpc>
              <a:spcBef>
                <a:spcPts val="0"/>
              </a:spcBef>
              <a:spcAft>
                <a:spcPts val="0"/>
              </a:spcAft>
              <a:buSzPts val="1000"/>
              <a:tabLst>
                <a:tab pos="457200" algn="l"/>
              </a:tabLst>
            </a:pPr>
            <a:r>
              <a:rPr lang="en-US" sz="2000" dirty="0">
                <a:solidFill>
                  <a:srgbClr val="0A28DA"/>
                </a:solidFill>
                <a:latin typeface="Calibri" panose="020F0502020204030204" pitchFamily="34" charset="0"/>
                <a:ea typeface="Times New Roman" panose="02020603050405020304" pitchFamily="18" charset="0"/>
                <a:cs typeface="Calibri" panose="020F0502020204030204" pitchFamily="34" charset="0"/>
              </a:rPr>
              <a:t>Only one Christian Hospital is dedicated for COVID-19 Treatment by the joint management of CMH-Raj and Government of Bangladesh</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1126" y="1240807"/>
            <a:ext cx="6520873" cy="4448793"/>
          </a:xfrm>
          <a:prstGeom prst="rect">
            <a:avLst/>
          </a:prstGeom>
        </p:spPr>
      </p:pic>
    </p:spTree>
    <p:extLst>
      <p:ext uri="{BB962C8B-B14F-4D97-AF65-F5344CB8AC3E}">
        <p14:creationId xmlns:p14="http://schemas.microsoft.com/office/powerpoint/2010/main" val="10162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120" y="212436"/>
            <a:ext cx="12029440" cy="1056956"/>
          </a:xfrm>
          <a:prstGeom prst="rect">
            <a:avLst/>
          </a:prstGeom>
        </p:spPr>
        <p:txBody>
          <a:bodyPr wrap="square">
            <a:spAutoFit/>
          </a:bodyPr>
          <a:lstStyle/>
          <a:p>
            <a:pPr marR="0" lvl="0" algn="ctr">
              <a:lnSpc>
                <a:spcPct val="107000"/>
              </a:lnSpc>
              <a:spcBef>
                <a:spcPts val="0"/>
              </a:spcBef>
              <a:spcAft>
                <a:spcPts val="0"/>
              </a:spcAft>
              <a:buSzPts val="1000"/>
              <a:tabLst>
                <a:tab pos="457200" algn="l"/>
              </a:tabLst>
            </a:pPr>
            <a:r>
              <a:rPr lang="en-US" sz="2800" b="1" dirty="0">
                <a:solidFill>
                  <a:srgbClr val="00B050"/>
                </a:solidFill>
                <a:latin typeface="Georgia" panose="02040502050405020303" pitchFamily="18" charset="0"/>
                <a:ea typeface="Times New Roman" panose="02020603050405020304" pitchFamily="18" charset="0"/>
                <a:cs typeface="Times New Roman" panose="02020603050405020304" pitchFamily="18" charset="0"/>
              </a:rPr>
              <a:t>Community Based Clinic Health &amp; Nutrition Program</a:t>
            </a:r>
          </a:p>
          <a:p>
            <a:pPr marR="0" lvl="0">
              <a:lnSpc>
                <a:spcPct val="107000"/>
              </a:lnSpc>
              <a:spcBef>
                <a:spcPts val="0"/>
              </a:spcBef>
              <a:spcAft>
                <a:spcPts val="0"/>
              </a:spcAft>
              <a:buSzPts val="1000"/>
              <a:tabLst>
                <a:tab pos="457200" algn="l"/>
              </a:tabLst>
            </a:pPr>
            <a:endPar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91440" y="942067"/>
            <a:ext cx="6797040" cy="6065187"/>
          </a:xfrm>
          <a:prstGeom prst="rect">
            <a:avLst/>
          </a:prstGeom>
        </p:spPr>
        <p:txBody>
          <a:bodyPr wrap="square">
            <a:spAutoFit/>
          </a:bodyPr>
          <a:lstStyle/>
          <a:p>
            <a:pPr marL="457200" indent="-457200" algn="just">
              <a:lnSpc>
                <a:spcPct val="107000"/>
              </a:lnSpc>
              <a:buSzPts val="1000"/>
              <a:buFont typeface="Wingdings" panose="05000000000000000000" pitchFamily="2" charset="2"/>
              <a:buChar char="Ø"/>
              <a:tabLst>
                <a:tab pos="457200" algn="l"/>
              </a:tabLst>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CBCHNP started in 2020 in Dhaka &amp; Barishal Diocese with 11 clinics. This project is supported by USPG.</a:t>
            </a:r>
          </a:p>
          <a:p>
            <a:pPr marL="457200" indent="-457200" algn="just">
              <a:lnSpc>
                <a:spcPct val="107000"/>
              </a:lnSpc>
              <a:buSzPts val="1000"/>
              <a:buFont typeface="Wingdings" panose="05000000000000000000" pitchFamily="2" charset="2"/>
              <a:buChar char="Ø"/>
              <a:tabLst>
                <a:tab pos="457200" algn="l"/>
              </a:tabLst>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Aiming to serve the neglected and deprived rural people. </a:t>
            </a:r>
          </a:p>
          <a:p>
            <a:pPr marL="457200" indent="-457200" algn="just">
              <a:lnSpc>
                <a:spcPct val="107000"/>
              </a:lnSpc>
              <a:buSzPts val="1000"/>
              <a:buFont typeface="Wingdings" panose="05000000000000000000" pitchFamily="2" charset="2"/>
              <a:buChar char="Ø"/>
              <a:tabLst>
                <a:tab pos="457200" algn="l"/>
              </a:tabLst>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55 staff are working even during this time of crisis.  They have received PPE for personal safety while at work.</a:t>
            </a:r>
          </a:p>
          <a:p>
            <a:pPr marL="457200" indent="-457200" algn="just">
              <a:lnSpc>
                <a:spcPct val="107000"/>
              </a:lnSpc>
              <a:buSzPts val="1000"/>
              <a:buFont typeface="Wingdings" panose="05000000000000000000" pitchFamily="2" charset="2"/>
              <a:buChar char="Ø"/>
              <a:tabLst>
                <a:tab pos="457200" algn="l"/>
              </a:tabLst>
            </a:pPr>
            <a:r>
              <a:rPr lang="en-US" sz="28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Though there is limited resources still all the nurses, health workers, support staffs, Synod and Diocese staff are working under the guidance of the respective Bishops. </a:t>
            </a:r>
          </a:p>
        </p:txBody>
      </p:sp>
      <p:pic>
        <p:nvPicPr>
          <p:cNvPr id="4" name="Picture 3" descr="E:\CHURCH OF BANGLADESH\Clinic Based community Health and Nutrition Programme\REPORTS\REPORTS FOR CBCHNP OF CHURCH OF BANGLADESH\REPORTS FROM DHAKA DIOCESE\PURBABAROMARI CLINIC\PICTURES FROM PURBABAROMARI CLINIC\11.jpg"/>
          <p:cNvPicPr/>
          <p:nvPr/>
        </p:nvPicPr>
        <p:blipFill>
          <a:blip r:embed="rId2"/>
          <a:srcRect/>
          <a:stretch>
            <a:fillRect/>
          </a:stretch>
        </p:blipFill>
        <p:spPr bwMode="auto">
          <a:xfrm>
            <a:off x="7264400" y="790033"/>
            <a:ext cx="4927600" cy="2262909"/>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7264401" y="3187961"/>
            <a:ext cx="4836160" cy="2246715"/>
          </a:xfrm>
          <a:prstGeom prst="rect">
            <a:avLst/>
          </a:prstGeom>
        </p:spPr>
      </p:pic>
      <p:sp>
        <p:nvSpPr>
          <p:cNvPr id="7" name="Rectangle 6"/>
          <p:cNvSpPr/>
          <p:nvPr/>
        </p:nvSpPr>
        <p:spPr>
          <a:xfrm>
            <a:off x="7264400" y="5753373"/>
            <a:ext cx="4927600" cy="734560"/>
          </a:xfrm>
          <a:prstGeom prst="rect">
            <a:avLst/>
          </a:prstGeom>
        </p:spPr>
        <p:txBody>
          <a:bodyPr wrap="square">
            <a:spAutoFit/>
          </a:bodyPr>
          <a:lstStyle/>
          <a:p>
            <a:pPr marR="0" lvl="0" algn="just">
              <a:lnSpc>
                <a:spcPct val="107000"/>
              </a:lnSpc>
              <a:spcBef>
                <a:spcPts val="0"/>
              </a:spcBef>
              <a:spcAft>
                <a:spcPts val="0"/>
              </a:spcAft>
              <a:buSzPts val="1000"/>
              <a:tabLst>
                <a:tab pos="457200" algn="l"/>
              </a:tabLst>
            </a:pPr>
            <a:r>
              <a:rPr lang="en-US" sz="2000" dirty="0">
                <a:solidFill>
                  <a:srgbClr val="0A28DA"/>
                </a:solidFill>
                <a:latin typeface="Georgia" panose="02040502050405020303" pitchFamily="18" charset="0"/>
                <a:ea typeface="Times New Roman" panose="02020603050405020304" pitchFamily="18" charset="0"/>
                <a:cs typeface="Times New Roman" panose="02020603050405020304" pitchFamily="18" charset="0"/>
              </a:rPr>
              <a:t>Images of USPG supported Community Health Program in Baromari Rural Area</a:t>
            </a:r>
            <a:endParaRPr lang="en-US" dirty="0">
              <a:solidFill>
                <a:srgbClr val="0A28DA"/>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706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1000"/>
                                        <p:tgtEl>
                                          <p:spTgt spid="6">
                                            <p:txEl>
                                              <p:pRg st="1" end="1"/>
                                            </p:txEl>
                                          </p:spTgt>
                                        </p:tgtEl>
                                      </p:cBhvr>
                                    </p:animEffect>
                                    <p:anim calcmode="lin" valueType="num">
                                      <p:cBhvr>
                                        <p:cTn id="4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animEffect transition="in" filter="fade">
                                      <p:cBhvr>
                                        <p:cTn id="46" dur="1000"/>
                                        <p:tgtEl>
                                          <p:spTgt spid="6">
                                            <p:txEl>
                                              <p:pRg st="2" end="2"/>
                                            </p:txEl>
                                          </p:spTgt>
                                        </p:tgtEl>
                                      </p:cBhvr>
                                    </p:animEffect>
                                    <p:anim calcmode="lin" valueType="num">
                                      <p:cBhvr>
                                        <p:cTn id="4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fade">
                                      <p:cBhvr>
                                        <p:cTn id="53" dur="1000"/>
                                        <p:tgtEl>
                                          <p:spTgt spid="6">
                                            <p:txEl>
                                              <p:pRg st="3" end="3"/>
                                            </p:txEl>
                                          </p:spTgt>
                                        </p:tgtEl>
                                      </p:cBhvr>
                                    </p:animEffect>
                                    <p:anim calcmode="lin" valueType="num">
                                      <p:cBhvr>
                                        <p:cTn id="5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2067</TotalTime>
  <Words>1303</Words>
  <Application>Microsoft Office PowerPoint</Application>
  <PresentationFormat>Widescreen</PresentationFormat>
  <Paragraphs>140</Paragraphs>
  <Slides>19</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Courier New</vt:lpstr>
      <vt:lpstr>Georgia</vt:lpstr>
      <vt:lpstr>SutonnyMJ</vt:lpstr>
      <vt:lpstr>Wingdings</vt:lpstr>
      <vt:lpstr>Office Theme</vt:lpstr>
      <vt:lpstr>PowerPoint Presentation</vt:lpstr>
      <vt:lpstr>PowerPoint Presentation</vt:lpstr>
      <vt:lpstr>PowerPoint Presentation</vt:lpstr>
      <vt:lpstr> Church of Bangladesh response to COVID-19 </vt:lpstr>
      <vt:lpstr>PowerPoint Presentation</vt:lpstr>
      <vt:lpstr>PowerPoint Presentation</vt:lpstr>
      <vt:lpstr>USPG Supported Response during COVID-19 in Bangladesh: Bollobhpur Hospital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Davidson Solanki</cp:lastModifiedBy>
  <cp:revision>197</cp:revision>
  <dcterms:created xsi:type="dcterms:W3CDTF">2020-08-29T07:29:11Z</dcterms:created>
  <dcterms:modified xsi:type="dcterms:W3CDTF">2020-09-09T14:40:12Z</dcterms:modified>
</cp:coreProperties>
</file>