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9" r:id="rId4"/>
    <p:sldId id="270" r:id="rId5"/>
    <p:sldId id="263" r:id="rId6"/>
    <p:sldId id="280" r:id="rId7"/>
    <p:sldId id="281" r:id="rId8"/>
    <p:sldId id="282" r:id="rId9"/>
    <p:sldId id="283" r:id="rId10"/>
    <p:sldId id="279" r:id="rId11"/>
    <p:sldId id="261" r:id="rId12"/>
    <p:sldId id="262" r:id="rId13"/>
    <p:sldId id="267" r:id="rId14"/>
    <p:sldId id="271" r:id="rId15"/>
    <p:sldId id="274" r:id="rId16"/>
    <p:sldId id="275" r:id="rId17"/>
    <p:sldId id="277" r:id="rId18"/>
    <p:sldId id="278" r:id="rId19"/>
    <p:sldId id="276" r:id="rId20"/>
    <p:sldId id="258" r:id="rId21"/>
    <p:sldId id="264" r:id="rId22"/>
    <p:sldId id="26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DE49F-876C-4205-8178-CA8E33C82A6D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CE4F2-DA3F-4622-BE7A-C1DB2CB1058B}" type="slidenum">
              <a:rPr lang="en-ZW" smtClean="0"/>
              <a:pPr/>
              <a:t>‹#›</a:t>
            </a:fld>
            <a:endParaRPr lang="en-ZW"/>
          </a:p>
        </p:txBody>
      </p:sp>
    </p:spTree>
    <p:extLst>
      <p:ext uri="{BB962C8B-B14F-4D97-AF65-F5344CB8AC3E}">
        <p14:creationId xmlns="" xmlns:p14="http://schemas.microsoft.com/office/powerpoint/2010/main" val="22925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ZW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FEE1793-2F23-47DF-850C-2BEA94D3602A}" type="datetimeFigureOut">
              <a:rPr lang="en-ZW" smtClean="0"/>
              <a:pPr/>
              <a:t>7/10/2020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ZW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137BE64-FD91-4C3F-AC11-2BCBA2149397}" type="slidenum">
              <a:rPr lang="en-ZW" smtClean="0"/>
              <a:pPr/>
              <a:t>‹#›</a:t>
            </a:fld>
            <a:endParaRPr lang="en-Z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556792"/>
            <a:ext cx="9114508" cy="2160240"/>
          </a:xfrm>
        </p:spPr>
        <p:txBody>
          <a:bodyPr>
            <a:normAutofit fontScale="90000"/>
          </a:bodyPr>
          <a:lstStyle/>
          <a:p>
            <a:r>
              <a:rPr lang="en-ZW" dirty="0" smtClean="0"/>
              <a:t/>
            </a:r>
            <a:br>
              <a:rPr lang="en-ZW" dirty="0" smtClean="0"/>
            </a:br>
            <a:r>
              <a:rPr lang="en-ZW" dirty="0" smtClean="0"/>
              <a:t/>
            </a:r>
            <a:br>
              <a:rPr lang="en-ZW" dirty="0" smtClean="0"/>
            </a:br>
            <a:r>
              <a:rPr lang="en-ZW" dirty="0" smtClean="0"/>
              <a:t>ANGLICAN CHURCH IN ZIMBABWE </a:t>
            </a: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49080"/>
            <a:ext cx="7079704" cy="1944216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Disease Pandemic and innovation in Care </a:t>
            </a:r>
            <a:r>
              <a:rPr lang="en-GB" dirty="0" smtClean="0"/>
              <a:t>webinar: </a:t>
            </a:r>
          </a:p>
          <a:p>
            <a:r>
              <a:rPr lang="en-GB" dirty="0" smtClean="0"/>
              <a:t>ROLE OF THE CHURCH IN CARING FOR HIV &amp; AIDS COMMUNITIES IN ZIMBABWE </a:t>
            </a:r>
          </a:p>
          <a:p>
            <a:r>
              <a:rPr lang="en-GB" dirty="0" smtClean="0"/>
              <a:t>Presented by: The Right Reverend Erick Ruwona</a:t>
            </a:r>
          </a:p>
          <a:p>
            <a:r>
              <a:rPr lang="en-GB" dirty="0" smtClean="0"/>
              <a:t>BISHOP OF </a:t>
            </a:r>
            <a:r>
              <a:rPr lang="en-GB" dirty="0" smtClean="0"/>
              <a:t>MANICALAND</a:t>
            </a:r>
          </a:p>
          <a:p>
            <a:r>
              <a:rPr lang="en-GB" dirty="0" smtClean="0"/>
              <a:t>Representing ACZ</a:t>
            </a:r>
            <a:r>
              <a:rPr lang="en-GB" dirty="0" smtClean="0"/>
              <a:t>   </a:t>
            </a:r>
            <a:endParaRPr lang="en-GB" dirty="0" smtClean="0"/>
          </a:p>
          <a:p>
            <a:endParaRPr lang="en-Z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" y="116632"/>
            <a:ext cx="1677420" cy="271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669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HIV Stigma &amp; Discrimination in Zimbabwe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W" dirty="0" smtClean="0"/>
              <a:t>In a study supported by USPG, the Zimbabwe Stigma Index Survey 2014. 65.5% of the study respondents reported they had experienced one or more forms of HIV Related stigma and </a:t>
            </a:r>
            <a:r>
              <a:rPr lang="en-ZW" dirty="0" smtClean="0"/>
              <a:t>discrimination even in Church</a:t>
            </a:r>
            <a:endParaRPr lang="en-ZW" dirty="0" smtClean="0"/>
          </a:p>
          <a:p>
            <a:r>
              <a:rPr lang="en-ZW" dirty="0" smtClean="0"/>
              <a:t>Through support from USPG the Anglican Church Bishops spearheaded the HIV Stigma Reduction Programme within the Anglican Church and its surrounding communities 2016-2019</a:t>
            </a:r>
          </a:p>
          <a:p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39989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Church Response to HIV &amp; COVID 19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en-ZW" dirty="0" smtClean="0"/>
              <a:t>Response to HIV &amp; AIDS</a:t>
            </a:r>
          </a:p>
          <a:p>
            <a:pPr lvl="0">
              <a:buClr>
                <a:srgbClr val="FF388C"/>
              </a:buClr>
            </a:pPr>
            <a:r>
              <a:rPr lang="en-GB" dirty="0" smtClean="0">
                <a:solidFill>
                  <a:prstClr val="white"/>
                </a:solidFill>
              </a:rPr>
              <a:t>Awareness raising campaigns </a:t>
            </a:r>
          </a:p>
          <a:p>
            <a:pPr lvl="0">
              <a:buClr>
                <a:srgbClr val="FF388C"/>
              </a:buClr>
            </a:pPr>
            <a:r>
              <a:rPr lang="en-GB" dirty="0" smtClean="0">
                <a:solidFill>
                  <a:prstClr val="white"/>
                </a:solidFill>
              </a:rPr>
              <a:t>Stigma Reduction Marches </a:t>
            </a:r>
          </a:p>
          <a:p>
            <a:pPr lvl="0">
              <a:buClr>
                <a:srgbClr val="FF388C"/>
              </a:buClr>
            </a:pPr>
            <a:r>
              <a:rPr lang="en-GB" dirty="0" smtClean="0">
                <a:solidFill>
                  <a:prstClr val="white"/>
                </a:solidFill>
              </a:rPr>
              <a:t>Promoting uptake of Voluntary Testing &amp; Counselling(VCT)</a:t>
            </a:r>
          </a:p>
          <a:p>
            <a:pPr lvl="0">
              <a:buClr>
                <a:srgbClr val="FF388C"/>
              </a:buClr>
            </a:pPr>
            <a:r>
              <a:rPr lang="en-GB" dirty="0" smtClean="0">
                <a:solidFill>
                  <a:prstClr val="white"/>
                </a:solidFill>
              </a:rPr>
              <a:t>Formation of wellness groups/support groups of People Living with HIV </a:t>
            </a:r>
          </a:p>
          <a:p>
            <a:pPr lvl="0">
              <a:buClr>
                <a:srgbClr val="FF388C"/>
              </a:buClr>
            </a:pPr>
            <a:r>
              <a:rPr lang="en-GB" dirty="0" smtClean="0">
                <a:solidFill>
                  <a:prstClr val="white"/>
                </a:solidFill>
              </a:rPr>
              <a:t>Sermons on HIV Stigma and Discrimination</a:t>
            </a:r>
            <a:endParaRPr lang="en-GB" dirty="0">
              <a:solidFill>
                <a:prstClr val="white"/>
              </a:solidFill>
            </a:endParaRPr>
          </a:p>
          <a:p>
            <a:pPr marL="64008" indent="0">
              <a:buNone/>
            </a:pPr>
            <a:endParaRPr lang="en-ZW" dirty="0" smtClean="0"/>
          </a:p>
          <a:p>
            <a:pPr marL="64008" indent="0">
              <a:buNone/>
            </a:pPr>
            <a:endParaRPr lang="en-ZW" dirty="0"/>
          </a:p>
        </p:txBody>
      </p:sp>
    </p:spTree>
    <p:extLst>
      <p:ext uri="{BB962C8B-B14F-4D97-AF65-F5344CB8AC3E}">
        <p14:creationId xmlns="" xmlns:p14="http://schemas.microsoft.com/office/powerpoint/2010/main" val="374935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Church Response to HIV &amp; COVID 19 </a:t>
            </a:r>
            <a:r>
              <a:rPr lang="en-GB" dirty="0" err="1" smtClean="0"/>
              <a:t>Cont</a:t>
            </a:r>
            <a:r>
              <a:rPr lang="en-GB" dirty="0" smtClean="0"/>
              <a:t>…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Income Generating Activities (IGAs) (nutrition </a:t>
            </a:r>
            <a:r>
              <a:rPr lang="en-ZW" dirty="0" smtClean="0"/>
              <a:t>and herbal gardens</a:t>
            </a:r>
            <a:r>
              <a:rPr lang="en-ZW" dirty="0" smtClean="0"/>
              <a:t>, bee keeping, peanut butter making project)</a:t>
            </a:r>
          </a:p>
          <a:p>
            <a:r>
              <a:rPr lang="en-ZW" dirty="0" smtClean="0"/>
              <a:t>Engagement of local and Church leadership(Bishops, Clergy</a:t>
            </a:r>
            <a:r>
              <a:rPr lang="en-ZW" dirty="0" smtClean="0"/>
              <a:t>, lay leaders)</a:t>
            </a:r>
            <a:endParaRPr lang="en-ZW" dirty="0" smtClean="0"/>
          </a:p>
          <a:p>
            <a:pPr marL="64008" indent="0">
              <a:buNone/>
            </a:pPr>
            <a:endParaRPr lang="en-ZW" dirty="0"/>
          </a:p>
        </p:txBody>
      </p:sp>
    </p:spTree>
    <p:extLst>
      <p:ext uri="{BB962C8B-B14F-4D97-AF65-F5344CB8AC3E}">
        <p14:creationId xmlns="" xmlns:p14="http://schemas.microsoft.com/office/powerpoint/2010/main" val="189425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531"/>
            <a:ext cx="8229600" cy="1399032"/>
          </a:xfrm>
        </p:spPr>
        <p:txBody>
          <a:bodyPr/>
          <a:lstStyle/>
          <a:p>
            <a:r>
              <a:rPr lang="en-ZW" dirty="0" smtClean="0"/>
              <a:t>Success stories: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project contributed significantly to the reduction of stigma and discrimination from a high of </a:t>
            </a:r>
            <a:r>
              <a:rPr lang="en-GB" dirty="0" smtClean="0"/>
              <a:t>65.5% (Stigma Index study) to </a:t>
            </a:r>
            <a:r>
              <a:rPr lang="en-GB" dirty="0"/>
              <a:t>about 35.5 % (MTLR) and to 21.4% at ETLR in 2019. </a:t>
            </a:r>
            <a:endParaRPr lang="en-GB" dirty="0" smtClean="0"/>
          </a:p>
          <a:p>
            <a:r>
              <a:rPr lang="en-GB" dirty="0"/>
              <a:t>L</a:t>
            </a:r>
            <a:r>
              <a:rPr lang="en-GB" dirty="0" smtClean="0"/>
              <a:t>ivelihood projects improved self esteem among PLHIV </a:t>
            </a:r>
          </a:p>
          <a:p>
            <a:r>
              <a:rPr lang="en-GB" dirty="0"/>
              <a:t>P</a:t>
            </a:r>
            <a:r>
              <a:rPr lang="en-GB" dirty="0" smtClean="0"/>
              <a:t>romoted </a:t>
            </a:r>
            <a:r>
              <a:rPr lang="en-GB" dirty="0"/>
              <a:t>VCT </a:t>
            </a:r>
            <a:r>
              <a:rPr lang="en-GB" dirty="0" smtClean="0"/>
              <a:t>uptake</a:t>
            </a:r>
          </a:p>
          <a:p>
            <a:r>
              <a:rPr lang="en-GB" dirty="0"/>
              <a:t>Establishment of wellness support groups </a:t>
            </a:r>
          </a:p>
          <a:p>
            <a:r>
              <a:rPr lang="en-GB" dirty="0"/>
              <a:t>HIV related messages in the Church sermons</a:t>
            </a:r>
          </a:p>
          <a:p>
            <a:r>
              <a:rPr lang="en-GB" dirty="0"/>
              <a:t>Improved networking amongst focal persons and linking up with local health workers</a:t>
            </a:r>
          </a:p>
          <a:p>
            <a:endParaRPr lang="en-GB" dirty="0" smtClean="0"/>
          </a:p>
          <a:p>
            <a:endParaRPr lang="en-ZW" dirty="0"/>
          </a:p>
        </p:txBody>
      </p:sp>
    </p:spTree>
    <p:extLst>
      <p:ext uri="{BB962C8B-B14F-4D97-AF65-F5344CB8AC3E}">
        <p14:creationId xmlns="" xmlns:p14="http://schemas.microsoft.com/office/powerpoint/2010/main" val="245989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Success Stories </a:t>
            </a:r>
            <a:r>
              <a:rPr lang="en-ZW" dirty="0" err="1" smtClean="0"/>
              <a:t>Cont</a:t>
            </a:r>
            <a:r>
              <a:rPr lang="en-ZW" dirty="0" smtClean="0"/>
              <a:t>…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Involvement of school learners </a:t>
            </a:r>
            <a:endParaRPr lang="en-GB" dirty="0"/>
          </a:p>
          <a:p>
            <a:r>
              <a:rPr lang="en-GB" dirty="0"/>
              <a:t>Reduction of HIV related stigma in Church institutions and communities </a:t>
            </a:r>
          </a:p>
          <a:p>
            <a:r>
              <a:rPr lang="en-GB" dirty="0"/>
              <a:t>More PLWHIV are now participating in public forums </a:t>
            </a:r>
          </a:p>
          <a:p>
            <a:r>
              <a:rPr lang="en-GB" dirty="0"/>
              <a:t>Good support by the church leadership-  church leadership commitment coming together of the Bishops, personal initiative to speak in pubic meetings, priests participation at parish and church level</a:t>
            </a:r>
          </a:p>
          <a:p>
            <a:r>
              <a:rPr lang="en-GB" dirty="0"/>
              <a:t>Meaningful  involvement of </a:t>
            </a:r>
            <a:r>
              <a:rPr lang="en-GB" dirty="0" smtClean="0"/>
              <a:t>PLHIV </a:t>
            </a:r>
          </a:p>
          <a:p>
            <a:r>
              <a:rPr lang="en-GB" dirty="0" smtClean="0"/>
              <a:t>Involvement of Church and traditional leaders </a:t>
            </a:r>
            <a:endParaRPr lang="en-GB" dirty="0"/>
          </a:p>
          <a:p>
            <a:endParaRPr lang="en-ZW" dirty="0"/>
          </a:p>
        </p:txBody>
      </p:sp>
    </p:spTree>
    <p:extLst>
      <p:ext uri="{BB962C8B-B14F-4D97-AF65-F5344CB8AC3E}">
        <p14:creationId xmlns="" xmlns:p14="http://schemas.microsoft.com/office/powerpoint/2010/main" val="113238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Wellness Groups: Chicken Projects</a:t>
            </a:r>
            <a:endParaRPr lang="en-ZW" dirty="0"/>
          </a:p>
        </p:txBody>
      </p:sp>
      <p:pic>
        <p:nvPicPr>
          <p:cNvPr id="1026" name="Picture 2" descr="C:\Users\Lin\Pictures\Leah UPSG stills\Location 1\_DSC8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27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93236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Nutrition Gardens </a:t>
            </a:r>
            <a:endParaRPr lang="en-ZW" dirty="0"/>
          </a:p>
        </p:txBody>
      </p:sp>
      <p:pic>
        <p:nvPicPr>
          <p:cNvPr id="2050" name="Picture 2" descr="C:\Users\Lin\Pictures\Leah UPSG stills\Location 2\_DSC83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27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1232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PLHIV in IGAs</a:t>
            </a:r>
            <a:endParaRPr lang="en-ZW" dirty="0"/>
          </a:p>
        </p:txBody>
      </p:sp>
      <p:pic>
        <p:nvPicPr>
          <p:cNvPr id="4098" name="Picture 2" descr="C:\Users\Lin\Pictures\Leah UPSG stills\Location 4\_DSC85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27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6380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PLHIV in IGAs</a:t>
            </a:r>
            <a:endParaRPr lang="en-ZW" dirty="0"/>
          </a:p>
        </p:txBody>
      </p:sp>
      <p:pic>
        <p:nvPicPr>
          <p:cNvPr id="5122" name="Picture 2" descr="C:\Users\Lin\Pictures\Leah UPSG stills\Location 4\_DSC860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27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994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Traditional Foods: Help strengthen immune </a:t>
            </a:r>
            <a:endParaRPr lang="en-ZW" dirty="0"/>
          </a:p>
        </p:txBody>
      </p:sp>
      <p:pic>
        <p:nvPicPr>
          <p:cNvPr id="3074" name="Picture 2" descr="C:\Users\Lin\Pictures\Leah UPSG stills\Location 3\_DSC8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827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95484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Number of Dioceses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n-ZW" dirty="0" smtClean="0"/>
              <a:t>The Anglican </a:t>
            </a:r>
            <a:r>
              <a:rPr lang="en-ZW" dirty="0" smtClean="0"/>
              <a:t>Council of Zimbabwe (ACZ) is part of CPCA and </a:t>
            </a:r>
            <a:r>
              <a:rPr lang="en-ZW" dirty="0" smtClean="0"/>
              <a:t>comprised of 5 Dioceses namely:</a:t>
            </a:r>
          </a:p>
          <a:p>
            <a:r>
              <a:rPr lang="en-ZW" dirty="0" smtClean="0"/>
              <a:t>The </a:t>
            </a:r>
            <a:r>
              <a:rPr lang="en-ZW" dirty="0" smtClean="0"/>
              <a:t>Diocese of </a:t>
            </a:r>
            <a:r>
              <a:rPr lang="en-ZW" dirty="0" smtClean="0"/>
              <a:t>Harare</a:t>
            </a:r>
          </a:p>
          <a:p>
            <a:r>
              <a:rPr lang="en-ZW" dirty="0" smtClean="0"/>
              <a:t>The Diocese of </a:t>
            </a:r>
            <a:r>
              <a:rPr lang="en-ZW" dirty="0" smtClean="0"/>
              <a:t>Matabeleland</a:t>
            </a:r>
            <a:r>
              <a:rPr lang="en-ZW" dirty="0" smtClean="0"/>
              <a:t> </a:t>
            </a:r>
          </a:p>
          <a:p>
            <a:r>
              <a:rPr lang="en-ZW" dirty="0" smtClean="0"/>
              <a:t>The Diocese of Central Zimbabwe </a:t>
            </a:r>
            <a:endParaRPr lang="en-ZW" dirty="0" smtClean="0"/>
          </a:p>
          <a:p>
            <a:r>
              <a:rPr lang="en-ZW" dirty="0" smtClean="0"/>
              <a:t>The Diocese of Manicaland</a:t>
            </a:r>
          </a:p>
          <a:p>
            <a:r>
              <a:rPr lang="en-ZW" dirty="0" smtClean="0"/>
              <a:t>The </a:t>
            </a:r>
            <a:r>
              <a:rPr lang="en-ZW" dirty="0" smtClean="0"/>
              <a:t>Diocese of </a:t>
            </a:r>
            <a:r>
              <a:rPr lang="en-ZW" dirty="0" err="1" smtClean="0"/>
              <a:t>Masvingo</a:t>
            </a:r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4060472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9793088" cy="1399032"/>
          </a:xfrm>
        </p:spPr>
        <p:txBody>
          <a:bodyPr/>
          <a:lstStyle/>
          <a:p>
            <a:r>
              <a:rPr lang="en-GB" dirty="0" smtClean="0"/>
              <a:t>Covid-19 Statistics in Zimbabwe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GB" dirty="0" smtClean="0"/>
              <a:t>As of 27 September 2020:</a:t>
            </a:r>
          </a:p>
          <a:p>
            <a:r>
              <a:rPr lang="en-GB" dirty="0" smtClean="0"/>
              <a:t>7812 cases have been recorded</a:t>
            </a:r>
          </a:p>
          <a:p>
            <a:r>
              <a:rPr lang="en-GB" dirty="0" smtClean="0"/>
              <a:t>6106 recovered cases </a:t>
            </a:r>
          </a:p>
          <a:p>
            <a:r>
              <a:rPr lang="en-GB" dirty="0" smtClean="0"/>
              <a:t>227 deaths </a:t>
            </a:r>
          </a:p>
        </p:txBody>
      </p:sp>
    </p:spTree>
    <p:extLst>
      <p:ext uri="{BB962C8B-B14F-4D97-AF65-F5344CB8AC3E}">
        <p14:creationId xmlns="" xmlns:p14="http://schemas.microsoft.com/office/powerpoint/2010/main" val="3579045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n-ZW" dirty="0" smtClean="0"/>
              <a:t>Church Response to </a:t>
            </a:r>
            <a:r>
              <a:rPr lang="en-ZW" dirty="0" err="1" smtClean="0"/>
              <a:t>Covid</a:t>
            </a:r>
            <a:r>
              <a:rPr lang="en-ZW" dirty="0" smtClean="0"/>
              <a:t>- 19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Educating the church &amp; communities on </a:t>
            </a:r>
            <a:r>
              <a:rPr lang="en-ZW" dirty="0" err="1" smtClean="0"/>
              <a:t>Covid</a:t>
            </a:r>
            <a:r>
              <a:rPr lang="en-ZW" dirty="0" smtClean="0"/>
              <a:t> -19</a:t>
            </a:r>
          </a:p>
          <a:p>
            <a:r>
              <a:rPr lang="en-ZW" dirty="0" smtClean="0"/>
              <a:t>Sermons and Church services being recorded and shared to encourage congregants </a:t>
            </a:r>
          </a:p>
          <a:p>
            <a:r>
              <a:rPr lang="en-ZW" dirty="0" smtClean="0"/>
              <a:t>Churches being used as distribution centres for PPE </a:t>
            </a:r>
          </a:p>
          <a:p>
            <a:r>
              <a:rPr lang="en-ZW" dirty="0" smtClean="0"/>
              <a:t>Bishops solidarity message on Covid-19 which </a:t>
            </a:r>
            <a:r>
              <a:rPr lang="en-ZW" dirty="0" smtClean="0"/>
              <a:t>are</a:t>
            </a:r>
            <a:r>
              <a:rPr lang="en-ZW" dirty="0" smtClean="0"/>
              <a:t> </a:t>
            </a:r>
            <a:r>
              <a:rPr lang="en-ZW" dirty="0" smtClean="0"/>
              <a:t>aired on National Television </a:t>
            </a:r>
            <a:endParaRPr lang="en-ZW" dirty="0"/>
          </a:p>
        </p:txBody>
      </p:sp>
    </p:spTree>
    <p:extLst>
      <p:ext uri="{BB962C8B-B14F-4D97-AF65-F5344CB8AC3E}">
        <p14:creationId xmlns="" xmlns:p14="http://schemas.microsoft.com/office/powerpoint/2010/main" val="1734096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Church Response to Covid-19 </a:t>
            </a:r>
            <a:r>
              <a:rPr lang="en-ZW" dirty="0" err="1" smtClean="0"/>
              <a:t>Cont</a:t>
            </a:r>
            <a:r>
              <a:rPr lang="en-ZW" dirty="0" smtClean="0"/>
              <a:t>…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Food hampers distribution </a:t>
            </a:r>
          </a:p>
          <a:p>
            <a:r>
              <a:rPr lang="en-ZW" dirty="0" smtClean="0"/>
              <a:t>Distribution of PPE </a:t>
            </a:r>
          </a:p>
          <a:p>
            <a:r>
              <a:rPr lang="en-ZW" dirty="0" err="1" smtClean="0"/>
              <a:t>ARDeZ</a:t>
            </a:r>
            <a:r>
              <a:rPr lang="en-ZW" dirty="0" smtClean="0"/>
              <a:t> raising awareness on </a:t>
            </a:r>
            <a:r>
              <a:rPr lang="en-ZW" dirty="0" err="1" smtClean="0"/>
              <a:t>Covid</a:t>
            </a:r>
            <a:r>
              <a:rPr lang="en-ZW" dirty="0" smtClean="0"/>
              <a:t> -19 and offering support to PLHIV </a:t>
            </a:r>
          </a:p>
          <a:p>
            <a:r>
              <a:rPr lang="en-GB" dirty="0"/>
              <a:t>S</a:t>
            </a:r>
            <a:r>
              <a:rPr lang="en-GB" dirty="0" smtClean="0"/>
              <a:t>haring </a:t>
            </a:r>
            <a:r>
              <a:rPr lang="en-GB" dirty="0"/>
              <a:t>information and posters on </a:t>
            </a:r>
            <a:r>
              <a:rPr lang="en-GB" dirty="0" err="1"/>
              <a:t>Covid</a:t>
            </a:r>
            <a:r>
              <a:rPr lang="en-GB" dirty="0"/>
              <a:t> 19 Prevention and developments locally, nationally and </a:t>
            </a:r>
            <a:r>
              <a:rPr lang="en-GB" dirty="0" smtClean="0"/>
              <a:t>globally</a:t>
            </a:r>
          </a:p>
          <a:p>
            <a:r>
              <a:rPr lang="en-GB" dirty="0"/>
              <a:t>V</a:t>
            </a:r>
            <a:r>
              <a:rPr lang="en-GB" dirty="0" smtClean="0"/>
              <a:t>irtual </a:t>
            </a:r>
            <a:r>
              <a:rPr lang="en-GB" dirty="0"/>
              <a:t>groups are assisting to keep each other in touch</a:t>
            </a:r>
            <a:endParaRPr lang="en-ZW" dirty="0" smtClean="0"/>
          </a:p>
          <a:p>
            <a:endParaRPr lang="en-ZW" dirty="0"/>
          </a:p>
        </p:txBody>
      </p:sp>
    </p:spTree>
    <p:extLst>
      <p:ext uri="{BB962C8B-B14F-4D97-AF65-F5344CB8AC3E}">
        <p14:creationId xmlns="" xmlns:p14="http://schemas.microsoft.com/office/powerpoint/2010/main" val="2367516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882775"/>
            <a:ext cx="8229600" cy="457200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ZW" sz="6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END </a:t>
            </a:r>
          </a:p>
          <a:p>
            <a:pPr marL="64008" indent="0">
              <a:buNone/>
            </a:pPr>
            <a:r>
              <a:rPr lang="en-ZW" sz="6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ASANTE SANA, THANK YOU, NDATENDA</a:t>
            </a:r>
            <a:endParaRPr lang="en-ZW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939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/>
          <a:lstStyle/>
          <a:p>
            <a:r>
              <a:rPr lang="en-GB" dirty="0" smtClean="0"/>
              <a:t>HIV &amp; AIDS in Zimbabwe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Autofit/>
          </a:bodyPr>
          <a:lstStyle/>
          <a:p>
            <a:r>
              <a:rPr lang="en-GB" sz="2400" dirty="0"/>
              <a:t>Zimbabwe has an estimated 1.4 million people living with HIV (PLHIV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1.2 </a:t>
            </a:r>
            <a:r>
              <a:rPr lang="en-GB" sz="2400" dirty="0"/>
              <a:t>million of whom are between the ages of 15 and </a:t>
            </a:r>
            <a:r>
              <a:rPr lang="en-GB" sz="2400" dirty="0" smtClean="0"/>
              <a:t>64. </a:t>
            </a:r>
          </a:p>
          <a:p>
            <a:r>
              <a:rPr lang="en-GB" sz="2400" dirty="0" smtClean="0"/>
              <a:t>Adult </a:t>
            </a:r>
            <a:r>
              <a:rPr lang="en-GB" sz="2400" dirty="0"/>
              <a:t>HIV prevalence has steadily decreased by 24% over the last ten years, from 18.1% in 2005 to 13.8% in </a:t>
            </a:r>
            <a:r>
              <a:rPr lang="en-GB" sz="2400" dirty="0" smtClean="0"/>
              <a:t>2015</a:t>
            </a:r>
          </a:p>
          <a:p>
            <a:r>
              <a:rPr lang="en-GB" sz="2400" dirty="0" smtClean="0"/>
              <a:t>Prevalence </a:t>
            </a:r>
            <a:r>
              <a:rPr lang="en-GB" sz="2400" dirty="0"/>
              <a:t>among children (0-14) is estimated at 1.6%. While the epidemic has declined among both men and women (15-49), women continue to bear disproportionate burden with prevalence levels of 16.7% compared to 10.5% among men in 2015. </a:t>
            </a:r>
            <a:endParaRPr lang="en-GB" sz="2400" dirty="0" smtClean="0"/>
          </a:p>
          <a:p>
            <a:pPr marL="64008" indent="0">
              <a:buNone/>
            </a:pPr>
            <a:r>
              <a:rPr lang="en-GB" sz="2400" dirty="0" smtClean="0"/>
              <a:t> </a:t>
            </a:r>
            <a:endParaRPr lang="en-GB" sz="2400" dirty="0"/>
          </a:p>
          <a:p>
            <a:pPr marL="64008" indent="0">
              <a:buNone/>
            </a:pPr>
            <a:r>
              <a:rPr lang="en-GB" sz="2400" dirty="0"/>
              <a:t> </a:t>
            </a:r>
            <a:endParaRPr lang="en-ZW" sz="2400" dirty="0"/>
          </a:p>
        </p:txBody>
      </p:sp>
    </p:spTree>
    <p:extLst>
      <p:ext uri="{BB962C8B-B14F-4D97-AF65-F5344CB8AC3E}">
        <p14:creationId xmlns="" xmlns:p14="http://schemas.microsoft.com/office/powerpoint/2010/main" val="220947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HIV among adults (15-49) in Zimbabwe</a:t>
            </a:r>
            <a:endParaRPr lang="en-ZW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37541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943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Church’s response in Zimbabwe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 smtClean="0"/>
              <a:t>Independence 1980 and looking forward to prosperity and good health</a:t>
            </a:r>
          </a:p>
          <a:p>
            <a:r>
              <a:rPr lang="en-ZW" dirty="0" smtClean="0"/>
              <a:t>First case of HIV reported 1985 </a:t>
            </a:r>
          </a:p>
          <a:p>
            <a:r>
              <a:rPr lang="en-ZW" dirty="0" smtClean="0"/>
              <a:t>Limited Access to information about HIV and AIDS</a:t>
            </a:r>
          </a:p>
          <a:p>
            <a:r>
              <a:rPr lang="en-ZW" dirty="0" smtClean="0"/>
              <a:t>Limited access to training, care, infection prevention, screening, treatment and care</a:t>
            </a:r>
          </a:p>
          <a:p>
            <a:endParaRPr lang="en-ZW" dirty="0" smtClean="0"/>
          </a:p>
          <a:p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39989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Church’s response in Zimbabwe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W" dirty="0" smtClean="0"/>
              <a:t>Earliest response was by Edward Ted Rodgers a Roman Catholic Jesuit social worker  in 1986 formed AIDS Caring Trust and Chad Gandiya was a board member</a:t>
            </a:r>
          </a:p>
          <a:p>
            <a:r>
              <a:rPr lang="en-ZW" dirty="0" smtClean="0"/>
              <a:t>1987 ZCBC supported Edward issued a pastoral letter on AIDS</a:t>
            </a:r>
          </a:p>
          <a:p>
            <a:r>
              <a:rPr lang="en-ZW" dirty="0" smtClean="0"/>
              <a:t>Anglican Church joined in the 1990s through mission hospitals and clinics</a:t>
            </a:r>
          </a:p>
          <a:p>
            <a:r>
              <a:rPr lang="en-ZW" dirty="0" smtClean="0"/>
              <a:t>Prevention and care projects included </a:t>
            </a:r>
            <a:r>
              <a:rPr lang="en-ZW" dirty="0" err="1" smtClean="0"/>
              <a:t>Kubatana</a:t>
            </a:r>
            <a:r>
              <a:rPr lang="en-ZW" dirty="0" smtClean="0"/>
              <a:t> Care project under St Augustine Mission Clinic and </a:t>
            </a:r>
            <a:r>
              <a:rPr lang="en-ZW" dirty="0" err="1" smtClean="0"/>
              <a:t>Munyaradzi</a:t>
            </a:r>
            <a:r>
              <a:rPr lang="en-ZW" dirty="0" smtClean="0"/>
              <a:t> Care project at St Mary Magdalene Mission  in Nyanga</a:t>
            </a:r>
          </a:p>
          <a:p>
            <a:endParaRPr lang="en-ZW" dirty="0" smtClean="0"/>
          </a:p>
          <a:p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39989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General Society’s response in Zimbabwe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W" dirty="0" smtClean="0"/>
              <a:t>Denial and association with witch craft</a:t>
            </a:r>
          </a:p>
          <a:p>
            <a:r>
              <a:rPr lang="en-ZW" dirty="0" smtClean="0"/>
              <a:t>Silence, </a:t>
            </a:r>
            <a:r>
              <a:rPr lang="en-ZW" dirty="0" smtClean="0"/>
              <a:t>fear </a:t>
            </a:r>
          </a:p>
          <a:p>
            <a:r>
              <a:rPr lang="en-ZW" dirty="0" smtClean="0"/>
              <a:t>moralisation (HIV synonymous with adultery and fornication)</a:t>
            </a:r>
            <a:endParaRPr lang="en-ZW" dirty="0" smtClean="0"/>
          </a:p>
          <a:p>
            <a:r>
              <a:rPr lang="en-ZW" dirty="0" smtClean="0"/>
              <a:t>Stigma</a:t>
            </a:r>
          </a:p>
          <a:p>
            <a:r>
              <a:rPr lang="en-ZW" dirty="0" smtClean="0"/>
              <a:t>Felt much relieved through awareness, prevention, care and treatment programs run by mission stations</a:t>
            </a:r>
          </a:p>
          <a:p>
            <a:r>
              <a:rPr lang="en-ZW" dirty="0" smtClean="0"/>
              <a:t>All this was done in collaboration with state</a:t>
            </a:r>
          </a:p>
          <a:p>
            <a:endParaRPr lang="en-ZW" dirty="0" smtClean="0"/>
          </a:p>
          <a:p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39989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Collaboration Church and State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W" dirty="0" smtClean="0"/>
              <a:t>Presents of the Church in remote communities was critical in supporting public health</a:t>
            </a:r>
          </a:p>
          <a:p>
            <a:r>
              <a:rPr lang="en-ZW" dirty="0" smtClean="0"/>
              <a:t>Access to care and </a:t>
            </a:r>
            <a:r>
              <a:rPr lang="en-ZW" dirty="0" smtClean="0"/>
              <a:t>treatment</a:t>
            </a:r>
            <a:r>
              <a:rPr lang="en-ZW" dirty="0" smtClean="0"/>
              <a:t> </a:t>
            </a:r>
            <a:r>
              <a:rPr lang="en-ZW" dirty="0" smtClean="0"/>
              <a:t>was spearheaded by Churches through donor funding</a:t>
            </a:r>
          </a:p>
          <a:p>
            <a:r>
              <a:rPr lang="en-ZW" dirty="0" smtClean="0"/>
              <a:t>Use of church members as voluntary community care givers  relieved the burden of care from the state </a:t>
            </a:r>
          </a:p>
          <a:p>
            <a:r>
              <a:rPr lang="en-ZW" dirty="0" smtClean="0"/>
              <a:t>State recognised the crucial role of the Church not only in prevention and care but also in spiritual care and stigma mitigation</a:t>
            </a:r>
          </a:p>
          <a:p>
            <a:endParaRPr lang="en-ZW" dirty="0" smtClean="0"/>
          </a:p>
          <a:p>
            <a:endParaRPr lang="en-ZW" dirty="0" smtClean="0"/>
          </a:p>
          <a:p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39989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Spiritual Care and Stigma Mitigation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W" dirty="0" smtClean="0"/>
              <a:t>Church finally accepted that those infected and affected by HIV and AIDS were present in the Church and needed support</a:t>
            </a:r>
          </a:p>
          <a:p>
            <a:r>
              <a:rPr lang="en-ZW" dirty="0" smtClean="0"/>
              <a:t>Spiritual support in the form of prayers, Bible studies, Christian Love, and songs made a positive difference</a:t>
            </a:r>
          </a:p>
          <a:p>
            <a:r>
              <a:rPr lang="en-ZW" dirty="0" smtClean="0"/>
              <a:t>Prayer enhanced Care and Treatment </a:t>
            </a:r>
          </a:p>
          <a:p>
            <a:r>
              <a:rPr lang="en-ZW" dirty="0" smtClean="0"/>
              <a:t>Pastoral visits accompanied by food, medicine, clothes made the gospel real</a:t>
            </a:r>
          </a:p>
          <a:p>
            <a:r>
              <a:rPr lang="en-ZW" dirty="0" smtClean="0"/>
              <a:t>Most congregation formed support groups and public testimonies on HIV status of members made </a:t>
            </a:r>
            <a:r>
              <a:rPr lang="en-ZW" smtClean="0"/>
              <a:t>in Church</a:t>
            </a:r>
            <a:endParaRPr lang="en-ZW" dirty="0" smtClean="0"/>
          </a:p>
          <a:p>
            <a:r>
              <a:rPr lang="en-ZW" dirty="0" smtClean="0"/>
              <a:t>Visits included counselling, assurance and fought denial, Stigma and addressed moralising of HIV and AIDS as products of prostitution</a:t>
            </a:r>
          </a:p>
          <a:p>
            <a:r>
              <a:rPr lang="en-ZW" dirty="0" smtClean="0"/>
              <a:t>The Church’s accompaniment of the infected and affected made a huge difference</a:t>
            </a:r>
          </a:p>
          <a:p>
            <a:r>
              <a:rPr lang="en-ZW" dirty="0" smtClean="0"/>
              <a:t>The early responses of the church resulted in stigma</a:t>
            </a:r>
          </a:p>
          <a:p>
            <a:endParaRPr lang="en-ZW" dirty="0" smtClean="0"/>
          </a:p>
          <a:p>
            <a:endParaRPr lang="en-ZW" dirty="0" smtClean="0"/>
          </a:p>
          <a:p>
            <a:endParaRPr lang="en-ZW" dirty="0" smtClean="0"/>
          </a:p>
        </p:txBody>
      </p:sp>
    </p:spTree>
    <p:extLst>
      <p:ext uri="{BB962C8B-B14F-4D97-AF65-F5344CB8AC3E}">
        <p14:creationId xmlns="" xmlns:p14="http://schemas.microsoft.com/office/powerpoint/2010/main" val="399898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1833</TotalTime>
  <Words>976</Words>
  <Application>Microsoft Office PowerPoint</Application>
  <PresentationFormat>On-screen Show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  ANGLICAN CHURCH IN ZIMBABWE </vt:lpstr>
      <vt:lpstr>Number of Dioceses </vt:lpstr>
      <vt:lpstr>HIV &amp; AIDS in Zimbabwe </vt:lpstr>
      <vt:lpstr>Prevalence of HIV among adults (15-49) in Zimbabwe</vt:lpstr>
      <vt:lpstr>Church’s response in Zimbabwe </vt:lpstr>
      <vt:lpstr>Church’s response in Zimbabwe </vt:lpstr>
      <vt:lpstr>General Society’s response in Zimbabwe </vt:lpstr>
      <vt:lpstr>Collaboration Church and State </vt:lpstr>
      <vt:lpstr>Spiritual Care and Stigma Mitigation</vt:lpstr>
      <vt:lpstr>HIV Stigma &amp; Discrimination in Zimbabwe </vt:lpstr>
      <vt:lpstr>Church Response to HIV &amp; COVID 19 </vt:lpstr>
      <vt:lpstr>Church Response to HIV &amp; COVID 19 Cont…</vt:lpstr>
      <vt:lpstr>Success stories:</vt:lpstr>
      <vt:lpstr>Success Stories Cont…</vt:lpstr>
      <vt:lpstr>Wellness Groups: Chicken Projects</vt:lpstr>
      <vt:lpstr>Nutrition Gardens </vt:lpstr>
      <vt:lpstr>PLHIV in IGAs</vt:lpstr>
      <vt:lpstr>PLHIV in IGAs</vt:lpstr>
      <vt:lpstr>Traditional Foods: Help strengthen immune </vt:lpstr>
      <vt:lpstr>Covid-19 Statistics in Zimbabwe </vt:lpstr>
      <vt:lpstr>Church Response to Covid- 19</vt:lpstr>
      <vt:lpstr>Church Response to Covid-19 Cont…</vt:lpstr>
      <vt:lpstr>Slide 23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</dc:creator>
  <cp:lastModifiedBy>Erick</cp:lastModifiedBy>
  <cp:revision>57</cp:revision>
  <dcterms:created xsi:type="dcterms:W3CDTF">2020-09-21T11:50:55Z</dcterms:created>
  <dcterms:modified xsi:type="dcterms:W3CDTF">2020-10-07T14:07:09Z</dcterms:modified>
</cp:coreProperties>
</file>