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Roboto" panose="020B0604020202020204" charset="0"/>
      <p:regular r:id="rId14"/>
      <p:bold r:id="rId15"/>
      <p:italic r:id="rId16"/>
      <p:boldItalic r:id="rId17"/>
    </p:embeddedFont>
    <p:embeddedFont>
      <p:font typeface="Spectral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mm dgpdi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11-10T06:49:12.483" idx="1">
    <p:pos x="3379" y="656"/>
    <p:text>Manti Hembrom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4837266b3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4837266b3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4837266b3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4837266b3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4837266b3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a4837266b3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4837266b3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4837266b3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4837266b3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a4837266b3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4837266b3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4837266b3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4837266b3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4837266b3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4837266b3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a4837266b3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4837266b3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a4837266b3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a4837266b3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a4837266b3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a4837266b3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a4837266b3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266000" y="2800050"/>
            <a:ext cx="5237400" cy="14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AHT Efforts: During the Pandemic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265988" y="4268838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Diocese of Durgapur (CNI)</a:t>
            </a: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5769" y="2749400"/>
            <a:ext cx="2224006" cy="220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" y="487375"/>
            <a:ext cx="2779174" cy="2084376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0526" y="487375"/>
            <a:ext cx="3519134" cy="20843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6">
            <a:alphaModFix/>
          </a:blip>
          <a:srcRect l="16205" r="17217"/>
          <a:stretch/>
        </p:blipFill>
        <p:spPr>
          <a:xfrm>
            <a:off x="6385775" y="487375"/>
            <a:ext cx="2720124" cy="208437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>
            <a:spLocks noGrp="1"/>
          </p:cNvSpPr>
          <p:nvPr>
            <p:ph type="title"/>
          </p:nvPr>
        </p:nvSpPr>
        <p:spPr>
          <a:xfrm>
            <a:off x="145875" y="20865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>
                <a:solidFill>
                  <a:srgbClr val="FFFFFF"/>
                </a:solidFill>
              </a:rPr>
              <a:t>Resources &amp; Tools</a:t>
            </a:r>
            <a:endParaRPr sz="3900">
              <a:solidFill>
                <a:srgbClr val="FFFFFF"/>
              </a:solidFill>
            </a:endParaRPr>
          </a:p>
        </p:txBody>
      </p:sp>
      <p:sp>
        <p:nvSpPr>
          <p:cNvPr id="186" name="Google Shape;186;p22"/>
          <p:cNvSpPr txBox="1">
            <a:spLocks noGrp="1"/>
          </p:cNvSpPr>
          <p:nvPr>
            <p:ph type="body" idx="1"/>
          </p:nvPr>
        </p:nvSpPr>
        <p:spPr>
          <a:xfrm>
            <a:off x="62950" y="696900"/>
            <a:ext cx="32283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GB">
                <a:solidFill>
                  <a:srgbClr val="FFFFFF"/>
                </a:solidFill>
              </a:rPr>
              <a:t>Lessons learnt on the field 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-GB">
                <a:solidFill>
                  <a:srgbClr val="FFFFFF"/>
                </a:solidFill>
              </a:rPr>
              <a:t>With officials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-GB">
                <a:solidFill>
                  <a:srgbClr val="FFFFFF"/>
                </a:solidFill>
              </a:rPr>
              <a:t>With victims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GB">
                <a:solidFill>
                  <a:srgbClr val="FFFFFF"/>
                </a:solidFill>
              </a:rPr>
              <a:t>Best methods of connecting with a rural audience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2075" y="4628200"/>
            <a:ext cx="455724" cy="45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4500" y="151550"/>
            <a:ext cx="2686429" cy="1790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8075" y="1004850"/>
            <a:ext cx="2686424" cy="201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6911" y="2039340"/>
            <a:ext cx="2564704" cy="192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1250" y="3208075"/>
            <a:ext cx="3089149" cy="173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225050" y="257225"/>
            <a:ext cx="85947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Global, National, &amp; Regional opportunities</a:t>
            </a:r>
            <a:endParaRPr sz="3500"/>
          </a:p>
        </p:txBody>
      </p:sp>
      <p:sp>
        <p:nvSpPr>
          <p:cNvPr id="197" name="Google Shape;197;p23"/>
          <p:cNvSpPr txBox="1">
            <a:spLocks noGrp="1"/>
          </p:cNvSpPr>
          <p:nvPr>
            <p:ph type="body" idx="4294967295"/>
          </p:nvPr>
        </p:nvSpPr>
        <p:spPr>
          <a:xfrm>
            <a:off x="5285700" y="1276025"/>
            <a:ext cx="3858300" cy="36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GB">
                <a:solidFill>
                  <a:srgbClr val="FFFFFF"/>
                </a:solidFill>
              </a:rPr>
              <a:t>Increase the size of the team and work in the other districts of the diocese and more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GB">
                <a:solidFill>
                  <a:srgbClr val="FFFFFF"/>
                </a:solidFill>
              </a:rPr>
              <a:t>A battery operated projector for some awareness programmes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GB">
                <a:solidFill>
                  <a:srgbClr val="FFFFFF"/>
                </a:solidFill>
              </a:rPr>
              <a:t>More workshops and to improve skills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GB">
                <a:solidFill>
                  <a:srgbClr val="FFFFFF"/>
                </a:solidFill>
              </a:rPr>
              <a:t>Help in creating connections to improve our network and be more effective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8" name="Google Shape;19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950" y="1501075"/>
            <a:ext cx="4676475" cy="31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2075" y="4628200"/>
            <a:ext cx="455724" cy="4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FFFFFF"/>
                </a:solidFill>
              </a:rPr>
              <a:t>India’s Crisis</a:t>
            </a:r>
            <a:endParaRPr sz="3600" b="1">
              <a:solidFill>
                <a:srgbClr val="FFFFFF"/>
              </a:solidFill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311700" y="746200"/>
            <a:ext cx="5049600" cy="39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FFFF"/>
                </a:solidFill>
              </a:rPr>
              <a:t>The Pandemic has had many repercussions in India</a:t>
            </a:r>
            <a:endParaRPr sz="1400"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</a:pPr>
            <a:r>
              <a:rPr lang="en-GB">
                <a:solidFill>
                  <a:srgbClr val="FFFFFF"/>
                </a:solidFill>
              </a:rPr>
              <a:t>Migrant labourers all over India have lost their jobs and many have died 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</a:pPr>
            <a:r>
              <a:rPr lang="en-GB">
                <a:solidFill>
                  <a:srgbClr val="FFFFFF"/>
                </a:solidFill>
              </a:rPr>
              <a:t>The Economy took a hit with the largest drop in GDP of 23.9%	</a:t>
            </a:r>
            <a:endParaRPr>
              <a:solidFill>
                <a:srgbClr val="FFFFFF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</a:pPr>
            <a:r>
              <a:rPr lang="en-GB">
                <a:solidFill>
                  <a:srgbClr val="FFFFFF"/>
                </a:solidFill>
              </a:rPr>
              <a:t>Massive unemployment</a:t>
            </a:r>
            <a:endParaRPr>
              <a:solidFill>
                <a:srgbClr val="FFFFFF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</a:pPr>
            <a:r>
              <a:rPr lang="en-GB">
                <a:solidFill>
                  <a:srgbClr val="FFFFFF"/>
                </a:solidFill>
              </a:rPr>
              <a:t>Reverse migration in hopes of employment</a:t>
            </a:r>
            <a:endParaRPr>
              <a:solidFill>
                <a:srgbClr val="FFFFFF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</a:pPr>
            <a:r>
              <a:rPr lang="en-GB">
                <a:solidFill>
                  <a:srgbClr val="FFFFFF"/>
                </a:solidFill>
              </a:rPr>
              <a:t>FMCG, Micro Small &amp; Medium Enterprises, &amp; even agriculture suffered adversely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</a:pPr>
            <a:r>
              <a:rPr lang="en-GB">
                <a:solidFill>
                  <a:srgbClr val="FFFFFF"/>
                </a:solidFill>
              </a:rPr>
              <a:t>India slipped 10 places to 51st position in the 2019 Democracy Index's global ranking due to the "erosion of civil liberties”</a:t>
            </a:r>
            <a:endParaRPr sz="17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2675" y="445025"/>
            <a:ext cx="3099349" cy="203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2675" y="2637000"/>
            <a:ext cx="3099351" cy="206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2075" y="4628200"/>
            <a:ext cx="455724" cy="4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472925" y="1215150"/>
            <a:ext cx="4323600" cy="13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FFFF"/>
                </a:solidFill>
              </a:rPr>
              <a:t>Present situation in the Diocese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4294967295"/>
          </p:nvPr>
        </p:nvSpPr>
        <p:spPr>
          <a:xfrm>
            <a:off x="4572000" y="2571750"/>
            <a:ext cx="3837000" cy="17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</a:rPr>
              <a:t>The Diocese is currently slowly reopening its church doors. 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</a:rPr>
              <a:t>The Diocese is also picking up in terms of activity trying to create a balance of online and offline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</a:rPr>
              <a:t>Focus is on supporting and strengthening what needs buffering</a:t>
            </a:r>
            <a:endParaRPr sz="13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>
              <a:solidFill>
                <a:srgbClr val="000000"/>
              </a:solidFill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075" y="305850"/>
            <a:ext cx="3200243" cy="45220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7" name="Google Shape;10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250" y="310713"/>
            <a:ext cx="3167901" cy="45220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8" name="Google Shape;10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2075" y="4628200"/>
            <a:ext cx="455724" cy="4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311700" y="2113300"/>
            <a:ext cx="2612700" cy="26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FFFF"/>
                </a:solidFill>
              </a:rPr>
              <a:t>Response of the Diocese to Covid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1773" y="2571750"/>
            <a:ext cx="2836974" cy="212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 r="22952"/>
          <a:stretch/>
        </p:blipFill>
        <p:spPr>
          <a:xfrm>
            <a:off x="229500" y="231700"/>
            <a:ext cx="2413500" cy="176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9905" y="231700"/>
            <a:ext cx="2836970" cy="189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6">
            <a:alphaModFix/>
          </a:blip>
          <a:srcRect t="5880" r="8659" b="11875"/>
          <a:stretch/>
        </p:blipFill>
        <p:spPr>
          <a:xfrm>
            <a:off x="3013150" y="231700"/>
            <a:ext cx="2612675" cy="176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7">
            <a:alphaModFix/>
          </a:blip>
          <a:srcRect t="16665" b="21586"/>
          <a:stretch/>
        </p:blipFill>
        <p:spPr>
          <a:xfrm>
            <a:off x="3556762" y="2214950"/>
            <a:ext cx="2030473" cy="26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12075" y="4628200"/>
            <a:ext cx="455724" cy="4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204600" y="176650"/>
            <a:ext cx="84063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/>
              <a:t>Response to rising cases of trafficking</a:t>
            </a:r>
            <a:endParaRPr sz="3800"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4294967295"/>
          </p:nvPr>
        </p:nvSpPr>
        <p:spPr>
          <a:xfrm>
            <a:off x="5074525" y="1286025"/>
            <a:ext cx="39183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News reports state that there is a rise in human trafficking</a:t>
            </a: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The AHT team decided to</a:t>
            </a:r>
            <a:endParaRPr sz="1400"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-GB">
                <a:solidFill>
                  <a:srgbClr val="FFFFFF"/>
                </a:solidFill>
              </a:rPr>
              <a:t>Have smaller but more frequents gatherings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-GB">
                <a:solidFill>
                  <a:srgbClr val="FFFFFF"/>
                </a:solidFill>
              </a:rPr>
              <a:t>Spread awareness on Covid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-GB">
                <a:solidFill>
                  <a:srgbClr val="FFFFFF"/>
                </a:solidFill>
              </a:rPr>
              <a:t>Focus on the precautionary measures necessary if travelling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 rotWithShape="1">
          <a:blip r:embed="rId3">
            <a:alphaModFix/>
          </a:blip>
          <a:srcRect t="19380"/>
          <a:stretch/>
        </p:blipFill>
        <p:spPr>
          <a:xfrm>
            <a:off x="2671925" y="1223741"/>
            <a:ext cx="2715937" cy="1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600" y="1196363"/>
            <a:ext cx="22860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1925" y="2966856"/>
            <a:ext cx="2715921" cy="18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12075" y="4628200"/>
            <a:ext cx="455724" cy="4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311700" y="3221725"/>
            <a:ext cx="8832300" cy="16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and:                         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GB">
                <a:solidFill>
                  <a:srgbClr val="FFFFFF"/>
                </a:solidFill>
              </a:rPr>
              <a:t>Bondhan Dal 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GB">
                <a:solidFill>
                  <a:srgbClr val="FFFFFF"/>
                </a:solidFill>
              </a:rPr>
              <a:t>IMC in Kunur                           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-GB">
                <a:solidFill>
                  <a:srgbClr val="FFFFFF"/>
                </a:solidFill>
              </a:rPr>
              <a:t>Legal Cells</a:t>
            </a:r>
            <a:endParaRPr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625" y="1307600"/>
            <a:ext cx="1731000" cy="17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1250" y="1307601"/>
            <a:ext cx="1731000" cy="17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219100" y="18495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rgbClr val="FFFFFF"/>
                </a:solidFill>
              </a:rPr>
              <a:t>Collaborations with other organizations</a:t>
            </a:r>
            <a:endParaRPr/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5825" y="1307600"/>
            <a:ext cx="2114718" cy="17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12075" y="4628200"/>
            <a:ext cx="455724" cy="4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224150" y="3278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Response by the government</a:t>
            </a:r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body" idx="4294967295"/>
          </p:nvPr>
        </p:nvSpPr>
        <p:spPr>
          <a:xfrm>
            <a:off x="311700" y="3926550"/>
            <a:ext cx="8520600" cy="10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>
                <a:solidFill>
                  <a:srgbClr val="FFFFFF"/>
                </a:solidFill>
              </a:rPr>
              <a:t>This period has revealed the weaknesses within the system set up by the government to prevent human trafficking. To strengthen and revitalize the existing  </a:t>
            </a:r>
            <a:r>
              <a:rPr lang="en-GB" dirty="0" smtClean="0">
                <a:solidFill>
                  <a:srgbClr val="FFFFFF"/>
                </a:solidFill>
              </a:rPr>
              <a:t>Anti-Human Trafficking Units (AHTUs)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146" name="Google Shape;146;p19"/>
          <p:cNvPicPr preferRelativeResize="0"/>
          <p:nvPr/>
        </p:nvPicPr>
        <p:blipFill rotWithShape="1">
          <a:blip r:embed="rId3">
            <a:alphaModFix/>
          </a:blip>
          <a:srcRect t="5819" b="6668"/>
          <a:stretch/>
        </p:blipFill>
        <p:spPr>
          <a:xfrm>
            <a:off x="224150" y="106575"/>
            <a:ext cx="8778350" cy="32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2075" y="4628200"/>
            <a:ext cx="455724" cy="4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20"/>
          <p:cNvGrpSpPr/>
          <p:nvPr/>
        </p:nvGrpSpPr>
        <p:grpSpPr>
          <a:xfrm>
            <a:off x="4193575" y="462160"/>
            <a:ext cx="4520265" cy="3852112"/>
            <a:chOff x="4192863" y="1002150"/>
            <a:chExt cx="3679200" cy="3139200"/>
          </a:xfrm>
        </p:grpSpPr>
        <p:sp>
          <p:nvSpPr>
            <p:cNvPr id="153" name="Google Shape;153;p20"/>
            <p:cNvSpPr/>
            <p:nvPr/>
          </p:nvSpPr>
          <p:spPr>
            <a:xfrm>
              <a:off x="4192863" y="1002150"/>
              <a:ext cx="3679200" cy="31392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0"/>
            <p:cNvSpPr txBox="1"/>
            <p:nvPr/>
          </p:nvSpPr>
          <p:spPr>
            <a:xfrm>
              <a:off x="5345760" y="1629372"/>
              <a:ext cx="2229300" cy="626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CHALLENGES</a:t>
              </a:r>
              <a:endParaRPr sz="3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5" name="Google Shape;155;p20"/>
          <p:cNvGrpSpPr/>
          <p:nvPr/>
        </p:nvGrpSpPr>
        <p:grpSpPr>
          <a:xfrm>
            <a:off x="2993856" y="462012"/>
            <a:ext cx="2389136" cy="1928411"/>
            <a:chOff x="3216519" y="1002150"/>
            <a:chExt cx="1944600" cy="1569600"/>
          </a:xfrm>
        </p:grpSpPr>
        <p:sp>
          <p:nvSpPr>
            <p:cNvPr id="156" name="Google Shape;156;p20"/>
            <p:cNvSpPr/>
            <p:nvPr/>
          </p:nvSpPr>
          <p:spPr>
            <a:xfrm flipH="1">
              <a:off x="3216519" y="10021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 txBox="1"/>
            <p:nvPr/>
          </p:nvSpPr>
          <p:spPr>
            <a:xfrm>
              <a:off x="3462974" y="1630282"/>
              <a:ext cx="1451700" cy="459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Lack of Sufficient Manpower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8" name="Google Shape;158;p20"/>
          <p:cNvGrpSpPr/>
          <p:nvPr/>
        </p:nvGrpSpPr>
        <p:grpSpPr>
          <a:xfrm>
            <a:off x="610578" y="2386035"/>
            <a:ext cx="2389136" cy="1928411"/>
            <a:chOff x="1271925" y="2571750"/>
            <a:chExt cx="1944600" cy="1569600"/>
          </a:xfrm>
        </p:grpSpPr>
        <p:sp>
          <p:nvSpPr>
            <p:cNvPr id="159" name="Google Shape;159;p20"/>
            <p:cNvSpPr/>
            <p:nvPr/>
          </p:nvSpPr>
          <p:spPr>
            <a:xfrm flipH="1">
              <a:off x="1271925" y="25717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0"/>
            <p:cNvSpPr txBox="1"/>
            <p:nvPr/>
          </p:nvSpPr>
          <p:spPr>
            <a:xfrm>
              <a:off x="1518379" y="3027267"/>
              <a:ext cx="1451700" cy="459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Reverse migration for Jobs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1" name="Google Shape;161;p20"/>
          <p:cNvGrpSpPr/>
          <p:nvPr/>
        </p:nvGrpSpPr>
        <p:grpSpPr>
          <a:xfrm>
            <a:off x="2993856" y="2386035"/>
            <a:ext cx="2389136" cy="1928411"/>
            <a:chOff x="3216519" y="2571750"/>
            <a:chExt cx="1944600" cy="1569600"/>
          </a:xfrm>
        </p:grpSpPr>
        <p:sp>
          <p:nvSpPr>
            <p:cNvPr id="162" name="Google Shape;162;p20"/>
            <p:cNvSpPr/>
            <p:nvPr/>
          </p:nvSpPr>
          <p:spPr>
            <a:xfrm rot="10800000">
              <a:off x="3216519" y="25717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0"/>
            <p:cNvSpPr txBox="1"/>
            <p:nvPr/>
          </p:nvSpPr>
          <p:spPr>
            <a:xfrm>
              <a:off x="3518993" y="3027267"/>
              <a:ext cx="1451700" cy="459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Elopements and Child-marriages have become an option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4" name="Google Shape;164;p20"/>
          <p:cNvGrpSpPr/>
          <p:nvPr/>
        </p:nvGrpSpPr>
        <p:grpSpPr>
          <a:xfrm>
            <a:off x="2793264" y="2187764"/>
            <a:ext cx="410471" cy="410424"/>
            <a:chOff x="3157188" y="909150"/>
            <a:chExt cx="470400" cy="470400"/>
          </a:xfrm>
        </p:grpSpPr>
        <p:sp>
          <p:nvSpPr>
            <p:cNvPr id="165" name="Google Shape;165;p20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167;p20"/>
          <p:cNvGrpSpPr/>
          <p:nvPr/>
        </p:nvGrpSpPr>
        <p:grpSpPr>
          <a:xfrm>
            <a:off x="610578" y="462012"/>
            <a:ext cx="7771177" cy="2304899"/>
            <a:chOff x="1271925" y="1002150"/>
            <a:chExt cx="6325230" cy="1876037"/>
          </a:xfrm>
        </p:grpSpPr>
        <p:sp>
          <p:nvSpPr>
            <p:cNvPr id="168" name="Google Shape;168;p20"/>
            <p:cNvSpPr/>
            <p:nvPr/>
          </p:nvSpPr>
          <p:spPr>
            <a:xfrm rot="10800000">
              <a:off x="1271925" y="10021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0"/>
            <p:cNvSpPr txBox="1"/>
            <p:nvPr/>
          </p:nvSpPr>
          <p:spPr>
            <a:xfrm>
              <a:off x="1518379" y="1630282"/>
              <a:ext cx="1451700" cy="459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NGOs dont get a lot of support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" name="Google Shape;170;p20"/>
            <p:cNvSpPr txBox="1"/>
            <p:nvPr/>
          </p:nvSpPr>
          <p:spPr>
            <a:xfrm>
              <a:off x="5401155" y="2269487"/>
              <a:ext cx="2196000" cy="608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GB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Not high on the list of priorities for the Government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71" name="Google Shape;1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2075" y="4628200"/>
            <a:ext cx="455724" cy="4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>
            <a:spLocks noGrp="1"/>
          </p:cNvSpPr>
          <p:nvPr>
            <p:ph type="title"/>
          </p:nvPr>
        </p:nvSpPr>
        <p:spPr>
          <a:xfrm>
            <a:off x="135975" y="20329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Opportunities &amp; Lessons</a:t>
            </a:r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body" idx="4294967295"/>
          </p:nvPr>
        </p:nvSpPr>
        <p:spPr>
          <a:xfrm>
            <a:off x="-112750" y="1458425"/>
            <a:ext cx="3586800" cy="3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To become the first responders </a:t>
            </a:r>
            <a:endParaRPr sz="160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To build reputation and network across the state and slowly the country</a:t>
            </a:r>
            <a:endParaRPr sz="160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To create footholds within communities which become deterrents for traffickers</a:t>
            </a:r>
            <a:endParaRPr sz="160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-GB" sz="1600">
                <a:solidFill>
                  <a:srgbClr val="FFFFFF"/>
                </a:solidFill>
              </a:rPr>
              <a:t>Create safe spaces for at risk and/or trafficked children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2075" y="4628200"/>
            <a:ext cx="455724" cy="45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4976" y="1042100"/>
            <a:ext cx="3648753" cy="24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7503" y="2642826"/>
            <a:ext cx="3048051" cy="22860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</Words>
  <Application>Microsoft Office PowerPoint</Application>
  <PresentationFormat>On-screen Show (16:9)</PresentationFormat>
  <Paragraphs>54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Roboto</vt:lpstr>
      <vt:lpstr>Spectral</vt:lpstr>
      <vt:lpstr>Geometric</vt:lpstr>
      <vt:lpstr>AHT Efforts: During the Pandemic</vt:lpstr>
      <vt:lpstr>India’s Crisis</vt:lpstr>
      <vt:lpstr>Present situation in the Diocese</vt:lpstr>
      <vt:lpstr>Response of the Diocese to Covid</vt:lpstr>
      <vt:lpstr>Response to rising cases of trafficking</vt:lpstr>
      <vt:lpstr>Collaborations with other organizations</vt:lpstr>
      <vt:lpstr>Response by the government</vt:lpstr>
      <vt:lpstr>PowerPoint Presentation</vt:lpstr>
      <vt:lpstr>Opportunities &amp; Lessons</vt:lpstr>
      <vt:lpstr>Resources &amp; Tools</vt:lpstr>
      <vt:lpstr>Global, National, &amp; Regional opportunities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AHT Efforts: During the Pandemic</dc:title>
  <cp:lastModifiedBy>USER</cp:lastModifiedBy>
  <cp:revision>1</cp:revision>
  <dcterms:modified xsi:type="dcterms:W3CDTF">2020-11-11T04:40:22Z</dcterms:modified>
</cp:coreProperties>
</file>