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8" r:id="rId2"/>
    <p:sldId id="387" r:id="rId3"/>
    <p:sldId id="390" r:id="rId4"/>
    <p:sldId id="399" r:id="rId5"/>
    <p:sldId id="392" r:id="rId6"/>
    <p:sldId id="393" r:id="rId7"/>
    <p:sldId id="397" r:id="rId8"/>
    <p:sldId id="398" r:id="rId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5" autoAdjust="0"/>
    <p:restoredTop sz="90348" autoAdjust="0"/>
  </p:normalViewPr>
  <p:slideViewPr>
    <p:cSldViewPr>
      <p:cViewPr varScale="1">
        <p:scale>
          <a:sx n="84" d="100"/>
          <a:sy n="84" d="100"/>
        </p:scale>
        <p:origin x="11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896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191BE4-E150-4B69-B341-E141B6E33C50}" type="datetimeFigureOut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742AD0-6149-4696-BAB2-60431F923B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47F059A4-DDA5-43A5-8DF9-A2C26010CB94}" type="datetimeFigureOut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1D90B15-2B88-4DFA-A8E5-CEE22B8B4D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51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0B15-2B88-4DFA-A8E5-CEE22B8B4D8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0B15-2B88-4DFA-A8E5-CEE22B8B4D8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5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0B15-2B88-4DFA-A8E5-CEE22B8B4D8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5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0B15-2B88-4DFA-A8E5-CEE22B8B4D8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5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0B15-2B88-4DFA-A8E5-CEE22B8B4D8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5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0B15-2B88-4DFA-A8E5-CEE22B8B4D8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5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0B15-2B88-4DFA-A8E5-CEE22B8B4D8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5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0B15-2B88-4DFA-A8E5-CEE22B8B4D8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8FA8-20B8-4237-A464-5A67A6888506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E201-6ACD-405A-B054-247D01881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A078-D158-4495-B5B1-39312DBE03A9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C296-8A6D-4EFF-92B8-4912C1DA2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97A1-219E-4E84-B223-9294217F2B21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924D-1335-4272-89A7-8FD9F08529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77F8-A54C-48EB-927F-A4D0E5ED87A0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3FCA-5F3E-49CB-8FB7-D9FDF325C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7F7E-6564-469E-ADF3-7C664C87D583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915E-5E18-430E-9EC4-3E926CFCF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C45F-AB26-4398-B731-7B85577AA345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EDB1-0F64-43DC-ABD6-A8D2DABA0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D050-DF52-40AC-B601-31AD024B7E11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6D8B-99F7-477E-A504-F6D91CD7E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540D-B52C-457A-9D42-257A0F2F08CD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7627-6065-47AA-A40B-5DF48C15B5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7D11-583D-4A3D-884C-EDA60EF45F8F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1466-3B8F-43A1-A0CB-696C56522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E45C-0BDD-4C8A-A677-98430BD71A79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E0A9-0552-45C2-8D9C-90FB8157DF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8529-1CA4-47A0-A0BB-7D538BC6749F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A8CF-E97A-44B9-B871-B219C46D1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Book Antiqua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8FFB339-0F8B-43BE-9AD4-29CEB394EF15}" type="datetime1">
              <a:rPr lang="en-US"/>
              <a:pPr>
                <a:defRPr/>
              </a:pPr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Book Antiqua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Book Antiqua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E7679D67-8902-4B3A-BEA4-1D17AEB3DB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ＭＳ Ｐゴシック" pitchFamily="-112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ＭＳ Ｐゴシック" pitchFamily="-112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ＭＳ Ｐゴシック" pitchFamily="-112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  <a:ea typeface="ＭＳ Ｐゴシック" pitchFamily="-112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Diocese of Cyprus and The Gulf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18457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64896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421769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06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820150" cy="504056"/>
          </a:xfrm>
        </p:spPr>
        <p:txBody>
          <a:bodyPr/>
          <a:lstStyle/>
          <a:p>
            <a:r>
              <a:rPr lang="en-GB" sz="3200" b="1" dirty="0">
                <a:solidFill>
                  <a:srgbClr val="FFFFFF"/>
                </a:solidFill>
                <a:ea typeface="ＭＳ Ｐゴシック"/>
              </a:rPr>
              <a:t>Human Trafficking: some facts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5078"/>
          </a:xfrm>
          <a:ln>
            <a:solidFill>
              <a:srgbClr val="FFFFFF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8748464" cy="652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1200" b="1" dirty="0"/>
          </a:p>
          <a:p>
            <a:pPr marL="342900" lvl="0" indent="-342900">
              <a:buFont typeface="Arial"/>
              <a:buChar char="•"/>
            </a:pPr>
            <a:r>
              <a:rPr lang="en-GB" dirty="0"/>
              <a:t>4.2 per 1000 population - some 5,000 people are trafficked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19.12 per 100 are vulnerable  - some 222,000 people.</a:t>
            </a:r>
          </a:p>
          <a:p>
            <a:r>
              <a:rPr lang="en-GB" sz="1800" dirty="0"/>
              <a:t>      (Global slavery index 2018)</a:t>
            </a:r>
          </a:p>
          <a:p>
            <a:pPr lvl="0"/>
            <a:endParaRPr lang="en-GB" sz="1600" dirty="0"/>
          </a:p>
          <a:p>
            <a:pPr marL="342900" indent="-342900">
              <a:buFont typeface="Arial"/>
              <a:buChar char="•"/>
            </a:pPr>
            <a:r>
              <a:rPr lang="en-GB" dirty="0"/>
              <a:t>in South, 801 presumed trafficked from 2015-19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Only 24% of these were formally identified 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80% were female</a:t>
            </a:r>
          </a:p>
          <a:p>
            <a:pPr lvl="0"/>
            <a:endParaRPr lang="en-GB" sz="1200" dirty="0"/>
          </a:p>
          <a:p>
            <a:pPr lvl="0"/>
            <a:r>
              <a:rPr lang="en-GB" dirty="0"/>
              <a:t>Of these women: 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/>
              <a:t>70 were sexually exploited;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/>
              <a:t>37 forced into marriage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/>
              <a:t>11 exploited for labour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/>
              <a:t>25 combination of above</a:t>
            </a:r>
          </a:p>
          <a:p>
            <a:pPr lvl="0"/>
            <a:endParaRPr lang="en-GB" sz="1200" dirty="0"/>
          </a:p>
          <a:p>
            <a:pPr marL="342900" lvl="0" indent="-342900">
              <a:buFont typeface="Arial"/>
              <a:buChar char="•"/>
            </a:pPr>
            <a:r>
              <a:rPr lang="en-GB" dirty="0"/>
              <a:t>All males exploited for labour</a:t>
            </a:r>
          </a:p>
          <a:p>
            <a:pPr lvl="0"/>
            <a:endParaRPr lang="en-GB" sz="1200" dirty="0"/>
          </a:p>
          <a:p>
            <a:pPr marL="342900" lvl="0" indent="-342900">
              <a:buFont typeface="Arial"/>
              <a:buChar char="•"/>
            </a:pPr>
            <a:r>
              <a:rPr lang="en-GB" dirty="0"/>
              <a:t>7 children trafficked for begging</a:t>
            </a:r>
          </a:p>
          <a:p>
            <a:r>
              <a:rPr lang="en-GB" b="1" dirty="0"/>
              <a:t> </a:t>
            </a:r>
            <a:r>
              <a:rPr lang="en-GB" sz="1800" b="1" dirty="0"/>
              <a:t> </a:t>
            </a:r>
            <a:r>
              <a:rPr lang="en-GB" sz="1800" dirty="0"/>
              <a:t>(2020 data GRETA)</a:t>
            </a:r>
          </a:p>
          <a:p>
            <a:pPr lvl="0"/>
            <a:r>
              <a:rPr lang="en-GB" b="1" dirty="0"/>
              <a:t>                               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16632"/>
            <a:ext cx="421769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27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820150" cy="504056"/>
          </a:xfrm>
        </p:spPr>
        <p:txBody>
          <a:bodyPr/>
          <a:lstStyle/>
          <a:p>
            <a:r>
              <a:rPr lang="en-GB" sz="3200" b="1" dirty="0">
                <a:solidFill>
                  <a:srgbClr val="FFFFFF"/>
                </a:solidFill>
                <a:ea typeface="ＭＳ Ｐゴシック"/>
              </a:rPr>
              <a:t>Who is vulnerable?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33070"/>
          </a:xfrm>
          <a:ln>
            <a:solidFill>
              <a:srgbClr val="FFFFFF"/>
            </a:solidFill>
          </a:ln>
        </p:spPr>
        <p:txBody>
          <a:bodyPr/>
          <a:lstStyle/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16632"/>
            <a:ext cx="421769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3528" y="908720"/>
            <a:ext cx="8568952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Domestic victims identified over past 5 years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Cypriots addicted to drugs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Young women with disabilities</a:t>
            </a:r>
          </a:p>
          <a:p>
            <a:endParaRPr lang="en-US" sz="1600" dirty="0"/>
          </a:p>
          <a:p>
            <a:r>
              <a:rPr lang="en-US" b="1" dirty="0"/>
              <a:t>Key foreign groups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Asylum-seekers and refugees</a:t>
            </a:r>
          </a:p>
          <a:p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Migrant workers</a:t>
            </a:r>
          </a:p>
          <a:p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Students</a:t>
            </a:r>
          </a:p>
          <a:p>
            <a:pPr marL="342900" indent="-342900">
              <a:buFont typeface="Arial"/>
              <a:buChar char="•"/>
            </a:pP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Tourists on short-term visas</a:t>
            </a:r>
          </a:p>
          <a:p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Abandoned seafarers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sz="1800" dirty="0"/>
              <a:t>(US Dept. of State 2020 Trafficking in Persons Report: Cyprus) 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302433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63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820150" cy="504056"/>
          </a:xfrm>
        </p:spPr>
        <p:txBody>
          <a:bodyPr/>
          <a:lstStyle/>
          <a:p>
            <a:r>
              <a:rPr lang="en-GB" sz="3200" b="1" dirty="0">
                <a:solidFill>
                  <a:srgbClr val="FFFFFF"/>
                </a:solidFill>
                <a:ea typeface="ＭＳ Ｐゴシック"/>
              </a:rPr>
              <a:t>Impact of Covid-19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33070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Vulnerability of key groups exacerbated in terms of:</a:t>
            </a:r>
          </a:p>
          <a:p>
            <a:pPr lvl="1"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Difficulty in accessing government information ,healthcare, legal assistance, education </a:t>
            </a:r>
          </a:p>
          <a:p>
            <a:pPr lvl="1"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Greater administrative delays</a:t>
            </a:r>
          </a:p>
          <a:p>
            <a:pPr lvl="1"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Financial insecurity and poor living conditions</a:t>
            </a:r>
          </a:p>
          <a:p>
            <a:pPr marL="457200" lvl="1" indent="0">
              <a:buNone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pPr marL="457200" lvl="1" indent="0">
              <a:buNone/>
            </a:pPr>
            <a:r>
              <a:rPr lang="mr-IN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…</a:t>
            </a:r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. But there is some good news too</a:t>
            </a:r>
            <a:r>
              <a:rPr lang="mr-IN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…</a:t>
            </a: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                                         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16632"/>
            <a:ext cx="421769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3528" y="83671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797511"/>
            <a:ext cx="864096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1720" y="4509120"/>
            <a:ext cx="201622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4046" y="4509124"/>
            <a:ext cx="2016227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6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820150" cy="504056"/>
          </a:xfrm>
        </p:spPr>
        <p:txBody>
          <a:bodyPr/>
          <a:lstStyle/>
          <a:p>
            <a:r>
              <a:rPr lang="en-GB" sz="3200" b="1" dirty="0">
                <a:solidFill>
                  <a:srgbClr val="FFFFFF"/>
                </a:solidFill>
                <a:ea typeface="ＭＳ Ｐゴシック"/>
              </a:rPr>
              <a:t>Churches’ responses: Prevention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33070"/>
          </a:xfrm>
          <a:ln>
            <a:solidFill>
              <a:srgbClr val="FFFFFF"/>
            </a:solidFill>
          </a:ln>
        </p:spPr>
        <p:txBody>
          <a:bodyPr/>
          <a:lstStyle/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16632"/>
            <a:ext cx="421769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3528" y="83671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797511"/>
            <a:ext cx="8640960" cy="661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endParaRPr lang="en-US" sz="1600" dirty="0"/>
          </a:p>
          <a:p>
            <a:pPr marL="342900" lvl="0" indent="-342900">
              <a:buFont typeface="Arial"/>
              <a:buChar char="•"/>
            </a:pPr>
            <a:r>
              <a:rPr lang="en-US" dirty="0"/>
              <a:t>Increase awareness and knowledge of church communities</a:t>
            </a:r>
          </a:p>
          <a:p>
            <a:pPr lvl="0"/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Opportunities to witness solidarity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Preaching and teaching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Written briefings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r>
              <a:rPr lang="en-US" dirty="0"/>
              <a:t>Increase awareness and knowledge of vulnerable individuals as appropriate</a:t>
            </a:r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95232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46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820150" cy="504056"/>
          </a:xfrm>
        </p:spPr>
        <p:txBody>
          <a:bodyPr/>
          <a:lstStyle/>
          <a:p>
            <a:r>
              <a:rPr lang="en-GB" sz="3200" b="1" dirty="0">
                <a:solidFill>
                  <a:srgbClr val="FFFFFF"/>
                </a:solidFill>
                <a:ea typeface="ＭＳ Ｐゴシック"/>
              </a:rPr>
              <a:t>Churches’ responses: Protection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33070"/>
          </a:xfrm>
          <a:ln>
            <a:solidFill>
              <a:srgbClr val="FFFFFF"/>
            </a:solidFill>
          </a:ln>
        </p:spPr>
        <p:txBody>
          <a:bodyPr/>
          <a:lstStyle/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16632"/>
            <a:ext cx="421769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3528" y="83671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797511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/>
              <a:t>Welcome and hospitality</a:t>
            </a:r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r>
              <a:rPr lang="en-US" dirty="0"/>
              <a:t>Inclusion and valuing of their gifts</a:t>
            </a:r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Individual advice and advocacy</a:t>
            </a:r>
          </a:p>
          <a:p>
            <a:pPr lvl="0"/>
            <a:r>
              <a:rPr lang="en-US" dirty="0"/>
              <a:t> 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/>
              <a:t>Emotional and practical support</a:t>
            </a:r>
          </a:p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r>
              <a:rPr lang="en-US" dirty="0"/>
              <a:t>Specific initiatives before and during the pandemic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875155" cy="177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20066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1437005" cy="201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20193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892300" cy="141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42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820150" cy="504056"/>
          </a:xfrm>
        </p:spPr>
        <p:txBody>
          <a:bodyPr/>
          <a:lstStyle/>
          <a:p>
            <a:r>
              <a:rPr lang="en-GB" sz="3200" b="1" dirty="0">
                <a:solidFill>
                  <a:srgbClr val="FFFFFF"/>
                </a:solidFill>
                <a:ea typeface="ＭＳ Ｐゴシック"/>
              </a:rPr>
              <a:t>Churches’ responses: Partnership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33070"/>
          </a:xfrm>
          <a:ln>
            <a:solidFill>
              <a:srgbClr val="FFFFFF"/>
            </a:solidFill>
          </a:ln>
        </p:spPr>
        <p:txBody>
          <a:bodyPr/>
          <a:lstStyle/>
          <a:p>
            <a:pPr lvl="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Partnering with: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Anglican Alliance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Local Non Government </a:t>
            </a:r>
            <a:r>
              <a:rPr lang="en-US" sz="2400" dirty="0" err="1">
                <a:latin typeface="Arial"/>
                <a:cs typeface="Arial"/>
              </a:rPr>
              <a:t>Organisations</a:t>
            </a:r>
            <a:endParaRPr lang="en-US" sz="2400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Other Christian denominations and faith groups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Local municipalities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Hosting:</a:t>
            </a:r>
          </a:p>
          <a:p>
            <a:pPr lvl="1"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Pan-island Annual Social Outreach Forum</a:t>
            </a:r>
          </a:p>
          <a:p>
            <a:pPr lvl="1"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Locality group support and action</a:t>
            </a:r>
          </a:p>
          <a:p>
            <a:pPr lvl="1">
              <a:buFont typeface="Arial"/>
              <a:buChar char="•"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Supporting </a:t>
            </a:r>
            <a:r>
              <a:rPr lang="en-GB" sz="2400" dirty="0" err="1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ongoing</a:t>
            </a:r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 research programmes</a:t>
            </a:r>
          </a:p>
          <a:p>
            <a:pPr lvl="1">
              <a:buFont typeface="Arial"/>
              <a:buChar char="•"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Planning safer migration workshop</a:t>
            </a: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457200" lvl="1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16632"/>
            <a:ext cx="421769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3528" y="83671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797511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8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820150" cy="504056"/>
          </a:xfrm>
        </p:spPr>
        <p:txBody>
          <a:bodyPr/>
          <a:lstStyle/>
          <a:p>
            <a:r>
              <a:rPr lang="en-GB" sz="3200" b="1" dirty="0">
                <a:solidFill>
                  <a:srgbClr val="FFFFFF"/>
                </a:solidFill>
                <a:ea typeface="ＭＳ Ｐゴシック"/>
              </a:rPr>
              <a:t>Churches’ responses: Prayer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33070"/>
          </a:xfrm>
          <a:ln>
            <a:solidFill>
              <a:srgbClr val="FFFFFF"/>
            </a:solidFill>
          </a:ln>
        </p:spPr>
        <p:txBody>
          <a:bodyPr/>
          <a:lstStyle/>
          <a:p>
            <a:pPr marL="0" indent="0">
              <a:buNone/>
            </a:pPr>
            <a:endParaRPr lang="en-GB" sz="1200" dirty="0">
              <a:solidFill>
                <a:srgbClr val="FFFFFF"/>
              </a:solidFill>
              <a:ea typeface="ＭＳ Ｐゴシック"/>
            </a:endParaRPr>
          </a:p>
          <a:p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Ministry of pastoral accompaniment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Sharing worship and Bible study as fellow Christians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r>
              <a:rPr lang="en-GB" sz="24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Being a ‘Hothouse of prayer.’ 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ea typeface="ＭＳ Ｐゴシック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16632"/>
            <a:ext cx="421769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3528" y="83671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  <a:p>
            <a:pPr marL="342900" lvl="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797511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endParaRPr lang="en-US" sz="1200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66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On-screen Show (4:3)</PresentationFormat>
  <Paragraphs>189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Lucida Sans</vt:lpstr>
      <vt:lpstr>Office Theme</vt:lpstr>
      <vt:lpstr>Diocese of Cyprus and The Gulf</vt:lpstr>
      <vt:lpstr>Human Trafficking: some facts</vt:lpstr>
      <vt:lpstr>Who is vulnerable?</vt:lpstr>
      <vt:lpstr>Impact of Covid-19</vt:lpstr>
      <vt:lpstr>Churches’ responses: Prevention</vt:lpstr>
      <vt:lpstr>Churches’ responses: Protection</vt:lpstr>
      <vt:lpstr>Churches’ responses: Partnership</vt:lpstr>
      <vt:lpstr>Churches’ responses: Prayer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Furlough</dc:title>
  <dc:creator>Andrew</dc:creator>
  <cp:lastModifiedBy>The Revd Canon Richard Bartlett</cp:lastModifiedBy>
  <cp:revision>726</cp:revision>
  <dcterms:created xsi:type="dcterms:W3CDTF">2009-04-15T08:29:23Z</dcterms:created>
  <dcterms:modified xsi:type="dcterms:W3CDTF">2020-11-12T09:18:53Z</dcterms:modified>
</cp:coreProperties>
</file>